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Lst>
  <p:sldSz cx="16002000" cy="51206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p:scale>
          <a:sx n="75" d="100"/>
          <a:sy n="75" d="100"/>
        </p:scale>
        <p:origin x="762"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00150" y="8380311"/>
            <a:ext cx="13601700" cy="17827413"/>
          </a:xfrm>
        </p:spPr>
        <p:txBody>
          <a:bodyPr anchor="b"/>
          <a:lstStyle>
            <a:lvl1pPr algn="ctr">
              <a:defRPr sz="10500"/>
            </a:lvl1pPr>
          </a:lstStyle>
          <a:p>
            <a:r>
              <a:rPr lang="en-US"/>
              <a:t>Click to edit Master title style</a:t>
            </a:r>
            <a:endParaRPr lang="en-US" dirty="0"/>
          </a:p>
        </p:txBody>
      </p:sp>
      <p:sp>
        <p:nvSpPr>
          <p:cNvPr id="3" name="Subtitle 2"/>
          <p:cNvSpPr>
            <a:spLocks noGrp="1"/>
          </p:cNvSpPr>
          <p:nvPr>
            <p:ph type="subTitle" idx="1"/>
          </p:nvPr>
        </p:nvSpPr>
        <p:spPr>
          <a:xfrm>
            <a:off x="2000250" y="26895217"/>
            <a:ext cx="12001500" cy="12363023"/>
          </a:xfrm>
        </p:spPr>
        <p:txBody>
          <a:bodyPr/>
          <a:lstStyle>
            <a:lvl1pPr marL="0" indent="0" algn="ctr">
              <a:buNone/>
              <a:defRPr sz="4200"/>
            </a:lvl1pPr>
            <a:lvl2pPr marL="800100" indent="0" algn="ctr">
              <a:buNone/>
              <a:defRPr sz="3500"/>
            </a:lvl2pPr>
            <a:lvl3pPr marL="1600200" indent="0" algn="ctr">
              <a:buNone/>
              <a:defRPr sz="3150"/>
            </a:lvl3pPr>
            <a:lvl4pPr marL="2400300" indent="0" algn="ctr">
              <a:buNone/>
              <a:defRPr sz="2800"/>
            </a:lvl4pPr>
            <a:lvl5pPr marL="3200400" indent="0" algn="ctr">
              <a:buNone/>
              <a:defRPr sz="2800"/>
            </a:lvl5pPr>
            <a:lvl6pPr marL="4000500" indent="0" algn="ctr">
              <a:buNone/>
              <a:defRPr sz="2800"/>
            </a:lvl6pPr>
            <a:lvl7pPr marL="4800600" indent="0" algn="ctr">
              <a:buNone/>
              <a:defRPr sz="2800"/>
            </a:lvl7pPr>
            <a:lvl8pPr marL="5600700" indent="0" algn="ctr">
              <a:buNone/>
              <a:defRPr sz="2800"/>
            </a:lvl8pPr>
            <a:lvl9pPr marL="6400800" indent="0" algn="ctr">
              <a:buNone/>
              <a:defRPr sz="2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1C4AB3B-D983-47A8-95C2-2069C5322DD0}"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2147356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C4AB3B-D983-47A8-95C2-2069C5322DD0}"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35685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451432" y="2726267"/>
            <a:ext cx="3450431" cy="433950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00138" y="2726267"/>
            <a:ext cx="10151269" cy="433950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C4AB3B-D983-47A8-95C2-2069C5322DD0}"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194675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C4AB3B-D983-47A8-95C2-2069C5322DD0}"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3020624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1804" y="12766055"/>
            <a:ext cx="13801725" cy="21300436"/>
          </a:xfrm>
        </p:spPr>
        <p:txBody>
          <a:bodyPr anchor="b"/>
          <a:lstStyle>
            <a:lvl1pPr>
              <a:defRPr sz="10500"/>
            </a:lvl1pPr>
          </a:lstStyle>
          <a:p>
            <a:r>
              <a:rPr lang="en-US"/>
              <a:t>Click to edit Master title style</a:t>
            </a:r>
            <a:endParaRPr lang="en-US" dirty="0"/>
          </a:p>
        </p:txBody>
      </p:sp>
      <p:sp>
        <p:nvSpPr>
          <p:cNvPr id="3" name="Text Placeholder 2"/>
          <p:cNvSpPr>
            <a:spLocks noGrp="1"/>
          </p:cNvSpPr>
          <p:nvPr>
            <p:ph type="body" idx="1"/>
          </p:nvPr>
        </p:nvSpPr>
        <p:spPr>
          <a:xfrm>
            <a:off x="1091804" y="34268002"/>
            <a:ext cx="13801725" cy="11201396"/>
          </a:xfrm>
        </p:spPr>
        <p:txBody>
          <a:bodyPr/>
          <a:lstStyle>
            <a:lvl1pPr marL="0" indent="0">
              <a:buNone/>
              <a:defRPr sz="4200">
                <a:solidFill>
                  <a:schemeClr val="tx1"/>
                </a:solidFill>
              </a:defRPr>
            </a:lvl1pPr>
            <a:lvl2pPr marL="800100" indent="0">
              <a:buNone/>
              <a:defRPr sz="3500">
                <a:solidFill>
                  <a:schemeClr val="tx1">
                    <a:tint val="75000"/>
                  </a:schemeClr>
                </a:solidFill>
              </a:defRPr>
            </a:lvl2pPr>
            <a:lvl3pPr marL="1600200" indent="0">
              <a:buNone/>
              <a:defRPr sz="3150">
                <a:solidFill>
                  <a:schemeClr val="tx1">
                    <a:tint val="75000"/>
                  </a:schemeClr>
                </a:solidFill>
              </a:defRPr>
            </a:lvl3pPr>
            <a:lvl4pPr marL="2400300" indent="0">
              <a:buNone/>
              <a:defRPr sz="2800">
                <a:solidFill>
                  <a:schemeClr val="tx1">
                    <a:tint val="75000"/>
                  </a:schemeClr>
                </a:solidFill>
              </a:defRPr>
            </a:lvl4pPr>
            <a:lvl5pPr marL="3200400" indent="0">
              <a:buNone/>
              <a:defRPr sz="2800">
                <a:solidFill>
                  <a:schemeClr val="tx1">
                    <a:tint val="75000"/>
                  </a:schemeClr>
                </a:solidFill>
              </a:defRPr>
            </a:lvl5pPr>
            <a:lvl6pPr marL="4000500" indent="0">
              <a:buNone/>
              <a:defRPr sz="2800">
                <a:solidFill>
                  <a:schemeClr val="tx1">
                    <a:tint val="75000"/>
                  </a:schemeClr>
                </a:solidFill>
              </a:defRPr>
            </a:lvl6pPr>
            <a:lvl7pPr marL="4800600" indent="0">
              <a:buNone/>
              <a:defRPr sz="2800">
                <a:solidFill>
                  <a:schemeClr val="tx1">
                    <a:tint val="75000"/>
                  </a:schemeClr>
                </a:solidFill>
              </a:defRPr>
            </a:lvl7pPr>
            <a:lvl8pPr marL="5600700" indent="0">
              <a:buNone/>
              <a:defRPr sz="2800">
                <a:solidFill>
                  <a:schemeClr val="tx1">
                    <a:tint val="75000"/>
                  </a:schemeClr>
                </a:solidFill>
              </a:defRPr>
            </a:lvl8pPr>
            <a:lvl9pPr marL="6400800"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C4AB3B-D983-47A8-95C2-2069C5322DD0}" type="datetimeFigureOut">
              <a:rPr lang="en-US" smtClean="0"/>
              <a:t>10/24/2020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3785889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0138" y="13631334"/>
            <a:ext cx="6800850" cy="324899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101013" y="13631334"/>
            <a:ext cx="6800850" cy="324899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C4AB3B-D983-47A8-95C2-2069C5322DD0}" type="datetimeFigureOut">
              <a:rPr lang="en-US" smtClean="0"/>
              <a:t>10/24/2020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2299600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02222" y="2726278"/>
            <a:ext cx="13801725" cy="98975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02224" y="12552684"/>
            <a:ext cx="6769595" cy="6151876"/>
          </a:xfrm>
        </p:spPr>
        <p:txBody>
          <a:bodyPr anchor="b"/>
          <a:lstStyle>
            <a:lvl1pPr marL="0" indent="0">
              <a:buNone/>
              <a:defRPr sz="4200" b="1"/>
            </a:lvl1pPr>
            <a:lvl2pPr marL="800100" indent="0">
              <a:buNone/>
              <a:defRPr sz="3500" b="1"/>
            </a:lvl2pPr>
            <a:lvl3pPr marL="1600200" indent="0">
              <a:buNone/>
              <a:defRPr sz="3150" b="1"/>
            </a:lvl3pPr>
            <a:lvl4pPr marL="2400300" indent="0">
              <a:buNone/>
              <a:defRPr sz="2800" b="1"/>
            </a:lvl4pPr>
            <a:lvl5pPr marL="3200400" indent="0">
              <a:buNone/>
              <a:defRPr sz="2800" b="1"/>
            </a:lvl5pPr>
            <a:lvl6pPr marL="4000500" indent="0">
              <a:buNone/>
              <a:defRPr sz="2800" b="1"/>
            </a:lvl6pPr>
            <a:lvl7pPr marL="4800600" indent="0">
              <a:buNone/>
              <a:defRPr sz="2800" b="1"/>
            </a:lvl7pPr>
            <a:lvl8pPr marL="5600700" indent="0">
              <a:buNone/>
              <a:defRPr sz="2800" b="1"/>
            </a:lvl8pPr>
            <a:lvl9pPr marL="6400800" indent="0">
              <a:buNone/>
              <a:defRPr sz="2800" b="1"/>
            </a:lvl9pPr>
          </a:lstStyle>
          <a:p>
            <a:pPr lvl="0"/>
            <a:r>
              <a:rPr lang="en-US"/>
              <a:t>Click to edit Master text styles</a:t>
            </a:r>
          </a:p>
        </p:txBody>
      </p:sp>
      <p:sp>
        <p:nvSpPr>
          <p:cNvPr id="4" name="Content Placeholder 3"/>
          <p:cNvSpPr>
            <a:spLocks noGrp="1"/>
          </p:cNvSpPr>
          <p:nvPr>
            <p:ph sz="half" idx="2"/>
          </p:nvPr>
        </p:nvSpPr>
        <p:spPr>
          <a:xfrm>
            <a:off x="1102224" y="18704560"/>
            <a:ext cx="6769595" cy="275115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101014" y="12552684"/>
            <a:ext cx="6802934" cy="6151876"/>
          </a:xfrm>
        </p:spPr>
        <p:txBody>
          <a:bodyPr anchor="b"/>
          <a:lstStyle>
            <a:lvl1pPr marL="0" indent="0">
              <a:buNone/>
              <a:defRPr sz="4200" b="1"/>
            </a:lvl1pPr>
            <a:lvl2pPr marL="800100" indent="0">
              <a:buNone/>
              <a:defRPr sz="3500" b="1"/>
            </a:lvl2pPr>
            <a:lvl3pPr marL="1600200" indent="0">
              <a:buNone/>
              <a:defRPr sz="3150" b="1"/>
            </a:lvl3pPr>
            <a:lvl4pPr marL="2400300" indent="0">
              <a:buNone/>
              <a:defRPr sz="2800" b="1"/>
            </a:lvl4pPr>
            <a:lvl5pPr marL="3200400" indent="0">
              <a:buNone/>
              <a:defRPr sz="2800" b="1"/>
            </a:lvl5pPr>
            <a:lvl6pPr marL="4000500" indent="0">
              <a:buNone/>
              <a:defRPr sz="2800" b="1"/>
            </a:lvl6pPr>
            <a:lvl7pPr marL="4800600" indent="0">
              <a:buNone/>
              <a:defRPr sz="2800" b="1"/>
            </a:lvl7pPr>
            <a:lvl8pPr marL="5600700" indent="0">
              <a:buNone/>
              <a:defRPr sz="2800" b="1"/>
            </a:lvl8pPr>
            <a:lvl9pPr marL="6400800" indent="0">
              <a:buNone/>
              <a:defRPr sz="2800" b="1"/>
            </a:lvl9pPr>
          </a:lstStyle>
          <a:p>
            <a:pPr lvl="0"/>
            <a:r>
              <a:rPr lang="en-US"/>
              <a:t>Click to edit Master text styles</a:t>
            </a:r>
          </a:p>
        </p:txBody>
      </p:sp>
      <p:sp>
        <p:nvSpPr>
          <p:cNvPr id="6" name="Content Placeholder 5"/>
          <p:cNvSpPr>
            <a:spLocks noGrp="1"/>
          </p:cNvSpPr>
          <p:nvPr>
            <p:ph sz="quarter" idx="4"/>
          </p:nvPr>
        </p:nvSpPr>
        <p:spPr>
          <a:xfrm>
            <a:off x="8101014" y="18704560"/>
            <a:ext cx="6802934" cy="275115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C4AB3B-D983-47A8-95C2-2069C5322DD0}" type="datetimeFigureOut">
              <a:rPr lang="en-US" smtClean="0"/>
              <a:t>10/24/2020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1184004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1C4AB3B-D983-47A8-95C2-2069C5322DD0}" type="datetimeFigureOut">
              <a:rPr lang="en-US" smtClean="0"/>
              <a:t>10/24/2020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2898008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C4AB3B-D983-47A8-95C2-2069C5322DD0}" type="datetimeFigureOut">
              <a:rPr lang="en-US" smtClean="0"/>
              <a:t>10/24/2020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718125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02222" y="3413760"/>
            <a:ext cx="5161062" cy="11948160"/>
          </a:xfrm>
        </p:spPr>
        <p:txBody>
          <a:bodyPr anchor="b"/>
          <a:lstStyle>
            <a:lvl1pPr>
              <a:defRPr sz="5600"/>
            </a:lvl1pPr>
          </a:lstStyle>
          <a:p>
            <a:r>
              <a:rPr lang="en-US"/>
              <a:t>Click to edit Master title style</a:t>
            </a:r>
            <a:endParaRPr lang="en-US" dirty="0"/>
          </a:p>
        </p:txBody>
      </p:sp>
      <p:sp>
        <p:nvSpPr>
          <p:cNvPr id="3" name="Content Placeholder 2"/>
          <p:cNvSpPr>
            <a:spLocks noGrp="1"/>
          </p:cNvSpPr>
          <p:nvPr>
            <p:ph idx="1"/>
          </p:nvPr>
        </p:nvSpPr>
        <p:spPr>
          <a:xfrm>
            <a:off x="6802934" y="7372785"/>
            <a:ext cx="8101013" cy="36389733"/>
          </a:xfrm>
        </p:spPr>
        <p:txBody>
          <a:bodyPr/>
          <a:lstStyle>
            <a:lvl1pPr>
              <a:defRPr sz="5600"/>
            </a:lvl1pPr>
            <a:lvl2pPr>
              <a:defRPr sz="4900"/>
            </a:lvl2pPr>
            <a:lvl3pPr>
              <a:defRPr sz="4200"/>
            </a:lvl3pPr>
            <a:lvl4pPr>
              <a:defRPr sz="3500"/>
            </a:lvl4pPr>
            <a:lvl5pPr>
              <a:defRPr sz="3500"/>
            </a:lvl5pPr>
            <a:lvl6pPr>
              <a:defRPr sz="3500"/>
            </a:lvl6pPr>
            <a:lvl7pPr>
              <a:defRPr sz="3500"/>
            </a:lvl7pPr>
            <a:lvl8pPr>
              <a:defRPr sz="3500"/>
            </a:lvl8pPr>
            <a:lvl9pPr>
              <a:defRPr sz="3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02222" y="15361920"/>
            <a:ext cx="5161062" cy="28459857"/>
          </a:xfrm>
        </p:spPr>
        <p:txBody>
          <a:bodyPr/>
          <a:lstStyle>
            <a:lvl1pPr marL="0" indent="0">
              <a:buNone/>
              <a:defRPr sz="2800"/>
            </a:lvl1pPr>
            <a:lvl2pPr marL="800100" indent="0">
              <a:buNone/>
              <a:defRPr sz="2450"/>
            </a:lvl2pPr>
            <a:lvl3pPr marL="1600200" indent="0">
              <a:buNone/>
              <a:defRPr sz="2100"/>
            </a:lvl3pPr>
            <a:lvl4pPr marL="2400300" indent="0">
              <a:buNone/>
              <a:defRPr sz="1750"/>
            </a:lvl4pPr>
            <a:lvl5pPr marL="3200400" indent="0">
              <a:buNone/>
              <a:defRPr sz="1750"/>
            </a:lvl5pPr>
            <a:lvl6pPr marL="4000500" indent="0">
              <a:buNone/>
              <a:defRPr sz="1750"/>
            </a:lvl6pPr>
            <a:lvl7pPr marL="4800600" indent="0">
              <a:buNone/>
              <a:defRPr sz="1750"/>
            </a:lvl7pPr>
            <a:lvl8pPr marL="5600700" indent="0">
              <a:buNone/>
              <a:defRPr sz="1750"/>
            </a:lvl8pPr>
            <a:lvl9pPr marL="6400800" indent="0">
              <a:buNone/>
              <a:defRPr sz="1750"/>
            </a:lvl9pPr>
          </a:lstStyle>
          <a:p>
            <a:pPr lvl="0"/>
            <a:r>
              <a:rPr lang="en-US"/>
              <a:t>Click to edit Master text styles</a:t>
            </a:r>
          </a:p>
        </p:txBody>
      </p:sp>
      <p:sp>
        <p:nvSpPr>
          <p:cNvPr id="5" name="Date Placeholder 4"/>
          <p:cNvSpPr>
            <a:spLocks noGrp="1"/>
          </p:cNvSpPr>
          <p:nvPr>
            <p:ph type="dt" sz="half" idx="10"/>
          </p:nvPr>
        </p:nvSpPr>
        <p:spPr/>
        <p:txBody>
          <a:bodyPr/>
          <a:lstStyle/>
          <a:p>
            <a:fld id="{C1C4AB3B-D983-47A8-95C2-2069C5322DD0}" type="datetimeFigureOut">
              <a:rPr lang="en-US" smtClean="0"/>
              <a:t>10/24/2020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326632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02222" y="3413760"/>
            <a:ext cx="5161062" cy="11948160"/>
          </a:xfrm>
        </p:spPr>
        <p:txBody>
          <a:bodyPr anchor="b"/>
          <a:lstStyle>
            <a:lvl1pPr>
              <a:defRPr sz="5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2934" y="7372785"/>
            <a:ext cx="8101013" cy="36389733"/>
          </a:xfrm>
        </p:spPr>
        <p:txBody>
          <a:bodyPr anchor="t"/>
          <a:lstStyle>
            <a:lvl1pPr marL="0" indent="0">
              <a:buNone/>
              <a:defRPr sz="5600"/>
            </a:lvl1pPr>
            <a:lvl2pPr marL="800100" indent="0">
              <a:buNone/>
              <a:defRPr sz="4900"/>
            </a:lvl2pPr>
            <a:lvl3pPr marL="1600200" indent="0">
              <a:buNone/>
              <a:defRPr sz="4200"/>
            </a:lvl3pPr>
            <a:lvl4pPr marL="2400300" indent="0">
              <a:buNone/>
              <a:defRPr sz="3500"/>
            </a:lvl4pPr>
            <a:lvl5pPr marL="3200400" indent="0">
              <a:buNone/>
              <a:defRPr sz="3500"/>
            </a:lvl5pPr>
            <a:lvl6pPr marL="4000500" indent="0">
              <a:buNone/>
              <a:defRPr sz="3500"/>
            </a:lvl6pPr>
            <a:lvl7pPr marL="4800600" indent="0">
              <a:buNone/>
              <a:defRPr sz="3500"/>
            </a:lvl7pPr>
            <a:lvl8pPr marL="5600700" indent="0">
              <a:buNone/>
              <a:defRPr sz="3500"/>
            </a:lvl8pPr>
            <a:lvl9pPr marL="6400800" indent="0">
              <a:buNone/>
              <a:defRPr sz="3500"/>
            </a:lvl9pPr>
          </a:lstStyle>
          <a:p>
            <a:r>
              <a:rPr lang="en-US"/>
              <a:t>Click icon to add picture</a:t>
            </a:r>
            <a:endParaRPr lang="en-US" dirty="0"/>
          </a:p>
        </p:txBody>
      </p:sp>
      <p:sp>
        <p:nvSpPr>
          <p:cNvPr id="4" name="Text Placeholder 3"/>
          <p:cNvSpPr>
            <a:spLocks noGrp="1"/>
          </p:cNvSpPr>
          <p:nvPr>
            <p:ph type="body" sz="half" idx="2"/>
          </p:nvPr>
        </p:nvSpPr>
        <p:spPr>
          <a:xfrm>
            <a:off x="1102222" y="15361920"/>
            <a:ext cx="5161062" cy="28459857"/>
          </a:xfrm>
        </p:spPr>
        <p:txBody>
          <a:bodyPr/>
          <a:lstStyle>
            <a:lvl1pPr marL="0" indent="0">
              <a:buNone/>
              <a:defRPr sz="2800"/>
            </a:lvl1pPr>
            <a:lvl2pPr marL="800100" indent="0">
              <a:buNone/>
              <a:defRPr sz="2450"/>
            </a:lvl2pPr>
            <a:lvl3pPr marL="1600200" indent="0">
              <a:buNone/>
              <a:defRPr sz="2100"/>
            </a:lvl3pPr>
            <a:lvl4pPr marL="2400300" indent="0">
              <a:buNone/>
              <a:defRPr sz="1750"/>
            </a:lvl4pPr>
            <a:lvl5pPr marL="3200400" indent="0">
              <a:buNone/>
              <a:defRPr sz="1750"/>
            </a:lvl5pPr>
            <a:lvl6pPr marL="4000500" indent="0">
              <a:buNone/>
              <a:defRPr sz="1750"/>
            </a:lvl6pPr>
            <a:lvl7pPr marL="4800600" indent="0">
              <a:buNone/>
              <a:defRPr sz="1750"/>
            </a:lvl7pPr>
            <a:lvl8pPr marL="5600700" indent="0">
              <a:buNone/>
              <a:defRPr sz="1750"/>
            </a:lvl8pPr>
            <a:lvl9pPr marL="6400800" indent="0">
              <a:buNone/>
              <a:defRPr sz="1750"/>
            </a:lvl9pPr>
          </a:lstStyle>
          <a:p>
            <a:pPr lvl="0"/>
            <a:r>
              <a:rPr lang="en-US"/>
              <a:t>Click to edit Master text styles</a:t>
            </a:r>
          </a:p>
        </p:txBody>
      </p:sp>
      <p:sp>
        <p:nvSpPr>
          <p:cNvPr id="5" name="Date Placeholder 4"/>
          <p:cNvSpPr>
            <a:spLocks noGrp="1"/>
          </p:cNvSpPr>
          <p:nvPr>
            <p:ph type="dt" sz="half" idx="10"/>
          </p:nvPr>
        </p:nvSpPr>
        <p:spPr/>
        <p:txBody>
          <a:bodyPr/>
          <a:lstStyle/>
          <a:p>
            <a:fld id="{C1C4AB3B-D983-47A8-95C2-2069C5322DD0}" type="datetimeFigureOut">
              <a:rPr lang="en-US" smtClean="0"/>
              <a:t>10/24/2020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AF6D67-F4F8-4EC2-81B0-17AC199781C4}" type="slidenum">
              <a:rPr lang="en-US" smtClean="0"/>
              <a:t>‹#›</a:t>
            </a:fld>
            <a:endParaRPr lang="en-US"/>
          </a:p>
        </p:txBody>
      </p:sp>
    </p:spTree>
    <p:extLst>
      <p:ext uri="{BB962C8B-B14F-4D97-AF65-F5344CB8AC3E}">
        <p14:creationId xmlns:p14="http://schemas.microsoft.com/office/powerpoint/2010/main" val="2500571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00138" y="2726278"/>
            <a:ext cx="13801725" cy="989753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00138" y="13631334"/>
            <a:ext cx="13801725" cy="324899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00138" y="47460758"/>
            <a:ext cx="3600450" cy="2726267"/>
          </a:xfrm>
          <a:prstGeom prst="rect">
            <a:avLst/>
          </a:prstGeom>
        </p:spPr>
        <p:txBody>
          <a:bodyPr vert="horz" lIns="91440" tIns="45720" rIns="91440" bIns="45720" rtlCol="0" anchor="ctr"/>
          <a:lstStyle>
            <a:lvl1pPr algn="l">
              <a:defRPr sz="2100">
                <a:solidFill>
                  <a:schemeClr val="tx1">
                    <a:tint val="75000"/>
                  </a:schemeClr>
                </a:solidFill>
              </a:defRPr>
            </a:lvl1pPr>
          </a:lstStyle>
          <a:p>
            <a:fld id="{C1C4AB3B-D983-47A8-95C2-2069C5322DD0}" type="datetimeFigureOut">
              <a:rPr lang="en-US" smtClean="0"/>
              <a:t>10/24/2020</a:t>
            </a:fld>
            <a:endParaRPr lang="en-US"/>
          </a:p>
        </p:txBody>
      </p:sp>
      <p:sp>
        <p:nvSpPr>
          <p:cNvPr id="5" name="Footer Placeholder 4"/>
          <p:cNvSpPr>
            <a:spLocks noGrp="1"/>
          </p:cNvSpPr>
          <p:nvPr>
            <p:ph type="ftr" sz="quarter" idx="3"/>
          </p:nvPr>
        </p:nvSpPr>
        <p:spPr>
          <a:xfrm>
            <a:off x="5300663" y="47460758"/>
            <a:ext cx="5400675" cy="2726267"/>
          </a:xfrm>
          <a:prstGeom prst="rect">
            <a:avLst/>
          </a:prstGeom>
        </p:spPr>
        <p:txBody>
          <a:bodyPr vert="horz" lIns="91440" tIns="45720" rIns="91440" bIns="45720" rtlCol="0" anchor="ctr"/>
          <a:lstStyle>
            <a:lvl1pPr algn="ctr">
              <a:defRPr sz="21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301413" y="47460758"/>
            <a:ext cx="3600450" cy="2726267"/>
          </a:xfrm>
          <a:prstGeom prst="rect">
            <a:avLst/>
          </a:prstGeom>
        </p:spPr>
        <p:txBody>
          <a:bodyPr vert="horz" lIns="91440" tIns="45720" rIns="91440" bIns="45720" rtlCol="0" anchor="ctr"/>
          <a:lstStyle>
            <a:lvl1pPr algn="r">
              <a:defRPr sz="2100">
                <a:solidFill>
                  <a:schemeClr val="tx1">
                    <a:tint val="75000"/>
                  </a:schemeClr>
                </a:solidFill>
              </a:defRPr>
            </a:lvl1pPr>
          </a:lstStyle>
          <a:p>
            <a:fld id="{0DAF6D67-F4F8-4EC2-81B0-17AC199781C4}" type="slidenum">
              <a:rPr lang="en-US" smtClean="0"/>
              <a:t>‹#›</a:t>
            </a:fld>
            <a:endParaRPr lang="en-US"/>
          </a:p>
        </p:txBody>
      </p:sp>
    </p:spTree>
    <p:extLst>
      <p:ext uri="{BB962C8B-B14F-4D97-AF65-F5344CB8AC3E}">
        <p14:creationId xmlns:p14="http://schemas.microsoft.com/office/powerpoint/2010/main" val="2040930262"/>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1600200" rtl="0" eaLnBrk="1" latinLnBrk="0" hangingPunct="1">
        <a:lnSpc>
          <a:spcPct val="90000"/>
        </a:lnSpc>
        <a:spcBef>
          <a:spcPct val="0"/>
        </a:spcBef>
        <a:buNone/>
        <a:defRPr sz="7700" kern="1200">
          <a:solidFill>
            <a:schemeClr val="tx1"/>
          </a:solidFill>
          <a:latin typeface="+mj-lt"/>
          <a:ea typeface="+mj-ea"/>
          <a:cs typeface="+mj-cs"/>
        </a:defRPr>
      </a:lvl1pPr>
    </p:titleStyle>
    <p:bodyStyle>
      <a:lvl1pPr marL="400050" indent="-400050" algn="l" defTabSz="1600200" rtl="0" eaLnBrk="1" latinLnBrk="0" hangingPunct="1">
        <a:lnSpc>
          <a:spcPct val="90000"/>
        </a:lnSpc>
        <a:spcBef>
          <a:spcPts val="1750"/>
        </a:spcBef>
        <a:buFont typeface="Arial" panose="020B0604020202020204" pitchFamily="34" charset="0"/>
        <a:buChar char="•"/>
        <a:defRPr sz="4900" kern="1200">
          <a:solidFill>
            <a:schemeClr val="tx1"/>
          </a:solidFill>
          <a:latin typeface="+mn-lt"/>
          <a:ea typeface="+mn-ea"/>
          <a:cs typeface="+mn-cs"/>
        </a:defRPr>
      </a:lvl1pPr>
      <a:lvl2pPr marL="1200150" indent="-400050" algn="l" defTabSz="1600200" rtl="0" eaLnBrk="1" latinLnBrk="0" hangingPunct="1">
        <a:lnSpc>
          <a:spcPct val="90000"/>
        </a:lnSpc>
        <a:spcBef>
          <a:spcPts val="875"/>
        </a:spcBef>
        <a:buFont typeface="Arial" panose="020B0604020202020204" pitchFamily="34" charset="0"/>
        <a:buChar char="•"/>
        <a:defRPr sz="4200" kern="1200">
          <a:solidFill>
            <a:schemeClr val="tx1"/>
          </a:solidFill>
          <a:latin typeface="+mn-lt"/>
          <a:ea typeface="+mn-ea"/>
          <a:cs typeface="+mn-cs"/>
        </a:defRPr>
      </a:lvl2pPr>
      <a:lvl3pPr marL="2000250" indent="-400050" algn="l" defTabSz="1600200" rtl="0" eaLnBrk="1" latinLnBrk="0" hangingPunct="1">
        <a:lnSpc>
          <a:spcPct val="90000"/>
        </a:lnSpc>
        <a:spcBef>
          <a:spcPts val="875"/>
        </a:spcBef>
        <a:buFont typeface="Arial" panose="020B0604020202020204" pitchFamily="34" charset="0"/>
        <a:buChar char="•"/>
        <a:defRPr sz="3500" kern="1200">
          <a:solidFill>
            <a:schemeClr val="tx1"/>
          </a:solidFill>
          <a:latin typeface="+mn-lt"/>
          <a:ea typeface="+mn-ea"/>
          <a:cs typeface="+mn-cs"/>
        </a:defRPr>
      </a:lvl3pPr>
      <a:lvl4pPr marL="2800350" indent="-400050" algn="l" defTabSz="1600200" rtl="0" eaLnBrk="1" latinLnBrk="0" hangingPunct="1">
        <a:lnSpc>
          <a:spcPct val="90000"/>
        </a:lnSpc>
        <a:spcBef>
          <a:spcPts val="875"/>
        </a:spcBef>
        <a:buFont typeface="Arial" panose="020B0604020202020204" pitchFamily="34" charset="0"/>
        <a:buChar char="•"/>
        <a:defRPr sz="3150" kern="1200">
          <a:solidFill>
            <a:schemeClr val="tx1"/>
          </a:solidFill>
          <a:latin typeface="+mn-lt"/>
          <a:ea typeface="+mn-ea"/>
          <a:cs typeface="+mn-cs"/>
        </a:defRPr>
      </a:lvl4pPr>
      <a:lvl5pPr marL="3600450" indent="-400050" algn="l" defTabSz="1600200" rtl="0" eaLnBrk="1" latinLnBrk="0" hangingPunct="1">
        <a:lnSpc>
          <a:spcPct val="90000"/>
        </a:lnSpc>
        <a:spcBef>
          <a:spcPts val="875"/>
        </a:spcBef>
        <a:buFont typeface="Arial" panose="020B0604020202020204" pitchFamily="34" charset="0"/>
        <a:buChar char="•"/>
        <a:defRPr sz="3150" kern="1200">
          <a:solidFill>
            <a:schemeClr val="tx1"/>
          </a:solidFill>
          <a:latin typeface="+mn-lt"/>
          <a:ea typeface="+mn-ea"/>
          <a:cs typeface="+mn-cs"/>
        </a:defRPr>
      </a:lvl5pPr>
      <a:lvl6pPr marL="4400550" indent="-400050" algn="l" defTabSz="1600200" rtl="0" eaLnBrk="1" latinLnBrk="0" hangingPunct="1">
        <a:lnSpc>
          <a:spcPct val="90000"/>
        </a:lnSpc>
        <a:spcBef>
          <a:spcPts val="875"/>
        </a:spcBef>
        <a:buFont typeface="Arial" panose="020B0604020202020204" pitchFamily="34" charset="0"/>
        <a:buChar char="•"/>
        <a:defRPr sz="3150" kern="1200">
          <a:solidFill>
            <a:schemeClr val="tx1"/>
          </a:solidFill>
          <a:latin typeface="+mn-lt"/>
          <a:ea typeface="+mn-ea"/>
          <a:cs typeface="+mn-cs"/>
        </a:defRPr>
      </a:lvl6pPr>
      <a:lvl7pPr marL="5200650" indent="-400050" algn="l" defTabSz="1600200" rtl="0" eaLnBrk="1" latinLnBrk="0" hangingPunct="1">
        <a:lnSpc>
          <a:spcPct val="90000"/>
        </a:lnSpc>
        <a:spcBef>
          <a:spcPts val="875"/>
        </a:spcBef>
        <a:buFont typeface="Arial" panose="020B0604020202020204" pitchFamily="34" charset="0"/>
        <a:buChar char="•"/>
        <a:defRPr sz="3150" kern="1200">
          <a:solidFill>
            <a:schemeClr val="tx1"/>
          </a:solidFill>
          <a:latin typeface="+mn-lt"/>
          <a:ea typeface="+mn-ea"/>
          <a:cs typeface="+mn-cs"/>
        </a:defRPr>
      </a:lvl7pPr>
      <a:lvl8pPr marL="6000750" indent="-400050" algn="l" defTabSz="1600200" rtl="0" eaLnBrk="1" latinLnBrk="0" hangingPunct="1">
        <a:lnSpc>
          <a:spcPct val="90000"/>
        </a:lnSpc>
        <a:spcBef>
          <a:spcPts val="875"/>
        </a:spcBef>
        <a:buFont typeface="Arial" panose="020B0604020202020204" pitchFamily="34" charset="0"/>
        <a:buChar char="•"/>
        <a:defRPr sz="3150" kern="1200">
          <a:solidFill>
            <a:schemeClr val="tx1"/>
          </a:solidFill>
          <a:latin typeface="+mn-lt"/>
          <a:ea typeface="+mn-ea"/>
          <a:cs typeface="+mn-cs"/>
        </a:defRPr>
      </a:lvl8pPr>
      <a:lvl9pPr marL="6800850" indent="-400050" algn="l" defTabSz="1600200" rtl="0" eaLnBrk="1" latinLnBrk="0" hangingPunct="1">
        <a:lnSpc>
          <a:spcPct val="90000"/>
        </a:lnSpc>
        <a:spcBef>
          <a:spcPts val="875"/>
        </a:spcBef>
        <a:buFont typeface="Arial" panose="020B0604020202020204" pitchFamily="34" charset="0"/>
        <a:buChar char="•"/>
        <a:defRPr sz="3150" kern="1200">
          <a:solidFill>
            <a:schemeClr val="tx1"/>
          </a:solidFill>
          <a:latin typeface="+mn-lt"/>
          <a:ea typeface="+mn-ea"/>
          <a:cs typeface="+mn-cs"/>
        </a:defRPr>
      </a:lvl9pPr>
    </p:bodyStyle>
    <p:otherStyle>
      <a:defPPr>
        <a:defRPr lang="en-US"/>
      </a:defPPr>
      <a:lvl1pPr marL="0" algn="l" defTabSz="1600200" rtl="0" eaLnBrk="1" latinLnBrk="0" hangingPunct="1">
        <a:defRPr sz="3150" kern="1200">
          <a:solidFill>
            <a:schemeClr val="tx1"/>
          </a:solidFill>
          <a:latin typeface="+mn-lt"/>
          <a:ea typeface="+mn-ea"/>
          <a:cs typeface="+mn-cs"/>
        </a:defRPr>
      </a:lvl1pPr>
      <a:lvl2pPr marL="800100" algn="l" defTabSz="1600200" rtl="0" eaLnBrk="1" latinLnBrk="0" hangingPunct="1">
        <a:defRPr sz="3150" kern="1200">
          <a:solidFill>
            <a:schemeClr val="tx1"/>
          </a:solidFill>
          <a:latin typeface="+mn-lt"/>
          <a:ea typeface="+mn-ea"/>
          <a:cs typeface="+mn-cs"/>
        </a:defRPr>
      </a:lvl2pPr>
      <a:lvl3pPr marL="1600200" algn="l" defTabSz="1600200" rtl="0" eaLnBrk="1" latinLnBrk="0" hangingPunct="1">
        <a:defRPr sz="3150" kern="1200">
          <a:solidFill>
            <a:schemeClr val="tx1"/>
          </a:solidFill>
          <a:latin typeface="+mn-lt"/>
          <a:ea typeface="+mn-ea"/>
          <a:cs typeface="+mn-cs"/>
        </a:defRPr>
      </a:lvl3pPr>
      <a:lvl4pPr marL="2400300" algn="l" defTabSz="1600200" rtl="0" eaLnBrk="1" latinLnBrk="0" hangingPunct="1">
        <a:defRPr sz="3150" kern="1200">
          <a:solidFill>
            <a:schemeClr val="tx1"/>
          </a:solidFill>
          <a:latin typeface="+mn-lt"/>
          <a:ea typeface="+mn-ea"/>
          <a:cs typeface="+mn-cs"/>
        </a:defRPr>
      </a:lvl4pPr>
      <a:lvl5pPr marL="3200400" algn="l" defTabSz="1600200" rtl="0" eaLnBrk="1" latinLnBrk="0" hangingPunct="1">
        <a:defRPr sz="3150" kern="1200">
          <a:solidFill>
            <a:schemeClr val="tx1"/>
          </a:solidFill>
          <a:latin typeface="+mn-lt"/>
          <a:ea typeface="+mn-ea"/>
          <a:cs typeface="+mn-cs"/>
        </a:defRPr>
      </a:lvl5pPr>
      <a:lvl6pPr marL="4000500" algn="l" defTabSz="1600200" rtl="0" eaLnBrk="1" latinLnBrk="0" hangingPunct="1">
        <a:defRPr sz="3150" kern="1200">
          <a:solidFill>
            <a:schemeClr val="tx1"/>
          </a:solidFill>
          <a:latin typeface="+mn-lt"/>
          <a:ea typeface="+mn-ea"/>
          <a:cs typeface="+mn-cs"/>
        </a:defRPr>
      </a:lvl6pPr>
      <a:lvl7pPr marL="4800600" algn="l" defTabSz="1600200" rtl="0" eaLnBrk="1" latinLnBrk="0" hangingPunct="1">
        <a:defRPr sz="3150" kern="1200">
          <a:solidFill>
            <a:schemeClr val="tx1"/>
          </a:solidFill>
          <a:latin typeface="+mn-lt"/>
          <a:ea typeface="+mn-ea"/>
          <a:cs typeface="+mn-cs"/>
        </a:defRPr>
      </a:lvl7pPr>
      <a:lvl8pPr marL="5600700" algn="l" defTabSz="1600200" rtl="0" eaLnBrk="1" latinLnBrk="0" hangingPunct="1">
        <a:defRPr sz="3150" kern="1200">
          <a:solidFill>
            <a:schemeClr val="tx1"/>
          </a:solidFill>
          <a:latin typeface="+mn-lt"/>
          <a:ea typeface="+mn-ea"/>
          <a:cs typeface="+mn-cs"/>
        </a:defRPr>
      </a:lvl8pPr>
      <a:lvl9pPr marL="6400800" algn="l" defTabSz="1600200" rtl="0" eaLnBrk="1" latinLnBrk="0" hangingPunct="1">
        <a:defRPr sz="31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gif"/><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image" Target="../media/image16.png"/><Relationship Id="rId2" Type="http://schemas.openxmlformats.org/officeDocument/2006/relationships/image" Target="../media/image1.gif"/><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emf"/><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TextBox 247">
            <a:extLst>
              <a:ext uri="{FF2B5EF4-FFF2-40B4-BE49-F238E27FC236}">
                <a16:creationId xmlns:a16="http://schemas.microsoft.com/office/drawing/2014/main" id="{190FD17C-AA1B-4656-8B50-D337E70A15F9}"/>
              </a:ext>
            </a:extLst>
          </p:cNvPr>
          <p:cNvSpPr txBox="1"/>
          <p:nvPr/>
        </p:nvSpPr>
        <p:spPr>
          <a:xfrm>
            <a:off x="446649" y="1280528"/>
            <a:ext cx="15108701" cy="1394997"/>
          </a:xfrm>
          <a:prstGeom prst="rect">
            <a:avLst/>
          </a:prstGeom>
          <a:noFill/>
        </p:spPr>
        <p:txBody>
          <a:bodyPr wrap="square">
            <a:spAutoFit/>
          </a:bodyPr>
          <a:lstStyle/>
          <a:p>
            <a:pPr algn="just">
              <a:lnSpc>
                <a:spcPct val="107000"/>
              </a:lnSpc>
            </a:pPr>
            <a:r>
              <a:rPr lang="en-US" sz="2000" dirty="0">
                <a:latin typeface="Calibri" panose="020F0502020204030204" pitchFamily="34" charset="0"/>
                <a:ea typeface="DengXian" panose="02010600030101010101" pitchFamily="2" charset="-122"/>
                <a:cs typeface="Times New Roman" panose="02020603050405020304" pitchFamily="18" charset="0"/>
              </a:rPr>
              <a:t>Different tissues segmentation has been considered as one of the most challenging works in medical image processing (the problem considered here is for the brain), even with the effective support of deep learning methods. Given the 3D multi-modality MRI images, we have to analyze based on the intensity contrast of these input images. These MRI images will try to capture the brain cross-sectional anatomy under different MRI machine settings at the time of capture, leading to the multi-modality input. The figure below shall illustrate this:</a:t>
            </a:r>
          </a:p>
        </p:txBody>
      </p:sp>
      <p:grpSp>
        <p:nvGrpSpPr>
          <p:cNvPr id="249" name="Group 248">
            <a:extLst>
              <a:ext uri="{FF2B5EF4-FFF2-40B4-BE49-F238E27FC236}">
                <a16:creationId xmlns:a16="http://schemas.microsoft.com/office/drawing/2014/main" id="{04DEFCBA-C6A5-47C8-9385-6EDDA7937097}"/>
              </a:ext>
            </a:extLst>
          </p:cNvPr>
          <p:cNvGrpSpPr/>
          <p:nvPr/>
        </p:nvGrpSpPr>
        <p:grpSpPr>
          <a:xfrm>
            <a:off x="190152" y="3884190"/>
            <a:ext cx="6509919" cy="4972426"/>
            <a:chOff x="2940147" y="1987821"/>
            <a:chExt cx="9133372" cy="5964134"/>
          </a:xfrm>
        </p:grpSpPr>
        <p:sp>
          <p:nvSpPr>
            <p:cNvPr id="250" name="Rectangle 249">
              <a:extLst>
                <a:ext uri="{FF2B5EF4-FFF2-40B4-BE49-F238E27FC236}">
                  <a16:creationId xmlns:a16="http://schemas.microsoft.com/office/drawing/2014/main" id="{3BA5DE78-5AB9-4888-8F16-162859963F81}"/>
                </a:ext>
              </a:extLst>
            </p:cNvPr>
            <p:cNvSpPr/>
            <p:nvPr/>
          </p:nvSpPr>
          <p:spPr>
            <a:xfrm>
              <a:off x="2940147" y="1987821"/>
              <a:ext cx="9133372" cy="596413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51" name="Picture 250">
              <a:extLst>
                <a:ext uri="{FF2B5EF4-FFF2-40B4-BE49-F238E27FC236}">
                  <a16:creationId xmlns:a16="http://schemas.microsoft.com/office/drawing/2014/main" id="{E72E71AE-1158-4566-83C6-573A29E6642F}"/>
                </a:ext>
              </a:extLst>
            </p:cNvPr>
            <p:cNvPicPr>
              <a:picLocks noChangeAspect="1"/>
            </p:cNvPicPr>
            <p:nvPr/>
          </p:nvPicPr>
          <p:blipFill rotWithShape="1">
            <a:blip r:embed="rId2">
              <a:extLst>
                <a:ext uri="{28A0092B-C50C-407E-A947-70E740481C1C}">
                  <a14:useLocalDpi xmlns:a14="http://schemas.microsoft.com/office/drawing/2010/main" val="0"/>
                </a:ext>
              </a:extLst>
            </a:blip>
            <a:srcRect t="18493" b="6514"/>
            <a:stretch/>
          </p:blipFill>
          <p:spPr>
            <a:xfrm>
              <a:off x="3568797" y="5361532"/>
              <a:ext cx="3681539" cy="2352302"/>
            </a:xfrm>
            <a:prstGeom prst="rect">
              <a:avLst/>
            </a:prstGeom>
          </p:spPr>
        </p:pic>
        <p:pic>
          <p:nvPicPr>
            <p:cNvPr id="252" name="Picture 251">
              <a:extLst>
                <a:ext uri="{FF2B5EF4-FFF2-40B4-BE49-F238E27FC236}">
                  <a16:creationId xmlns:a16="http://schemas.microsoft.com/office/drawing/2014/main" id="{53EC76BE-6343-4F21-91F2-6B445544A9E0}"/>
                </a:ext>
              </a:extLst>
            </p:cNvPr>
            <p:cNvPicPr>
              <a:picLocks noChangeAspect="1"/>
            </p:cNvPicPr>
            <p:nvPr/>
          </p:nvPicPr>
          <p:blipFill rotWithShape="1">
            <a:blip r:embed="rId3"/>
            <a:srcRect b="6514"/>
            <a:stretch/>
          </p:blipFill>
          <p:spPr>
            <a:xfrm>
              <a:off x="7860990" y="4488114"/>
              <a:ext cx="3419631" cy="3238593"/>
            </a:xfrm>
            <a:prstGeom prst="rect">
              <a:avLst/>
            </a:prstGeom>
          </p:spPr>
        </p:pic>
        <p:grpSp>
          <p:nvGrpSpPr>
            <p:cNvPr id="253" name="Group 252">
              <a:extLst>
                <a:ext uri="{FF2B5EF4-FFF2-40B4-BE49-F238E27FC236}">
                  <a16:creationId xmlns:a16="http://schemas.microsoft.com/office/drawing/2014/main" id="{EF6ED3A1-5E1B-4384-847A-4046D22C4E7D}"/>
                </a:ext>
              </a:extLst>
            </p:cNvPr>
            <p:cNvGrpSpPr/>
            <p:nvPr/>
          </p:nvGrpSpPr>
          <p:grpSpPr>
            <a:xfrm>
              <a:off x="4161566" y="1987821"/>
              <a:ext cx="7009783" cy="2991051"/>
              <a:chOff x="1085260" y="1367957"/>
              <a:chExt cx="6411984" cy="2959921"/>
            </a:xfrm>
          </p:grpSpPr>
          <p:pic>
            <p:nvPicPr>
              <p:cNvPr id="263" name="Picture 5" descr="A close up of a person&#10;&#10;Description automatically generated">
                <a:extLst>
                  <a:ext uri="{FF2B5EF4-FFF2-40B4-BE49-F238E27FC236}">
                    <a16:creationId xmlns:a16="http://schemas.microsoft.com/office/drawing/2014/main" id="{B33762BF-AD65-457D-865B-A4E8124D04EF}"/>
                  </a:ext>
                </a:extLst>
              </p:cNvPr>
              <p:cNvPicPr>
                <a:picLocks noChangeAspect="1"/>
              </p:cNvPicPr>
              <p:nvPr/>
            </p:nvPicPr>
            <p:blipFill rotWithShape="1">
              <a:blip r:embed="rId4"/>
              <a:srcRect b="4083"/>
              <a:stretch/>
            </p:blipFill>
            <p:spPr>
              <a:xfrm>
                <a:off x="1085260" y="1396440"/>
                <a:ext cx="2825358" cy="2931438"/>
              </a:xfrm>
              <a:prstGeom prst="rect">
                <a:avLst/>
              </a:prstGeom>
            </p:spPr>
          </p:pic>
          <p:pic>
            <p:nvPicPr>
              <p:cNvPr id="264" name="Picture 263">
                <a:extLst>
                  <a:ext uri="{FF2B5EF4-FFF2-40B4-BE49-F238E27FC236}">
                    <a16:creationId xmlns:a16="http://schemas.microsoft.com/office/drawing/2014/main" id="{7B1FE33B-58EF-423C-A161-37E0197E4156}"/>
                  </a:ext>
                </a:extLst>
              </p:cNvPr>
              <p:cNvPicPr>
                <a:picLocks noChangeAspect="1"/>
              </p:cNvPicPr>
              <p:nvPr/>
            </p:nvPicPr>
            <p:blipFill rotWithShape="1">
              <a:blip r:embed="rId5"/>
              <a:srcRect r="24191" b="4968"/>
              <a:stretch/>
            </p:blipFill>
            <p:spPr>
              <a:xfrm>
                <a:off x="3872754" y="1367957"/>
                <a:ext cx="3624490" cy="2931438"/>
              </a:xfrm>
              <a:prstGeom prst="rect">
                <a:avLst/>
              </a:prstGeom>
            </p:spPr>
          </p:pic>
        </p:grpSp>
        <p:sp>
          <p:nvSpPr>
            <p:cNvPr id="254" name="TextBox 253">
              <a:extLst>
                <a:ext uri="{FF2B5EF4-FFF2-40B4-BE49-F238E27FC236}">
                  <a16:creationId xmlns:a16="http://schemas.microsoft.com/office/drawing/2014/main" id="{215BB565-8AC1-4EA8-AEFF-B87CAF28CA6A}"/>
                </a:ext>
              </a:extLst>
            </p:cNvPr>
            <p:cNvSpPr txBox="1"/>
            <p:nvPr/>
          </p:nvSpPr>
          <p:spPr>
            <a:xfrm>
              <a:off x="10799074" y="2007334"/>
              <a:ext cx="1058333" cy="492443"/>
            </a:xfrm>
            <a:prstGeom prst="rect">
              <a:avLst/>
            </a:prstGeom>
            <a:noFill/>
          </p:spPr>
          <p:txBody>
            <a:bodyPr wrap="square" rtlCol="0">
              <a:spAutoFit/>
            </a:bodyPr>
            <a:lstStyle/>
            <a:p>
              <a:pPr algn="ctr"/>
              <a:r>
                <a:rPr lang="en-US" sz="1300">
                  <a:solidFill>
                    <a:srgbClr val="D94A18"/>
                  </a:solidFill>
                  <a:highlight>
                    <a:srgbClr val="000000"/>
                  </a:highlight>
                </a:rPr>
                <a:t>white matter (WM)</a:t>
              </a:r>
            </a:p>
          </p:txBody>
        </p:sp>
        <p:sp>
          <p:nvSpPr>
            <p:cNvPr id="255" name="TextBox 254">
              <a:extLst>
                <a:ext uri="{FF2B5EF4-FFF2-40B4-BE49-F238E27FC236}">
                  <a16:creationId xmlns:a16="http://schemas.microsoft.com/office/drawing/2014/main" id="{BA3F4723-970E-4948-99B1-838A823146A3}"/>
                </a:ext>
              </a:extLst>
            </p:cNvPr>
            <p:cNvSpPr txBox="1"/>
            <p:nvPr/>
          </p:nvSpPr>
          <p:spPr>
            <a:xfrm>
              <a:off x="10862730" y="3078231"/>
              <a:ext cx="973623" cy="492443"/>
            </a:xfrm>
            <a:prstGeom prst="rect">
              <a:avLst/>
            </a:prstGeom>
            <a:noFill/>
          </p:spPr>
          <p:txBody>
            <a:bodyPr wrap="square" rtlCol="0">
              <a:spAutoFit/>
            </a:bodyPr>
            <a:lstStyle/>
            <a:p>
              <a:pPr algn="ctr"/>
              <a:r>
                <a:rPr lang="en-US" sz="1300">
                  <a:solidFill>
                    <a:srgbClr val="D94A18"/>
                  </a:solidFill>
                  <a:highlight>
                    <a:srgbClr val="000000"/>
                  </a:highlight>
                </a:rPr>
                <a:t>grey matter (GM)</a:t>
              </a:r>
            </a:p>
          </p:txBody>
        </p:sp>
        <p:sp>
          <p:nvSpPr>
            <p:cNvPr id="256" name="TextBox 255">
              <a:extLst>
                <a:ext uri="{FF2B5EF4-FFF2-40B4-BE49-F238E27FC236}">
                  <a16:creationId xmlns:a16="http://schemas.microsoft.com/office/drawing/2014/main" id="{8E36B065-9BD5-4F42-8FC0-54943228F0A6}"/>
                </a:ext>
              </a:extLst>
            </p:cNvPr>
            <p:cNvSpPr txBox="1"/>
            <p:nvPr/>
          </p:nvSpPr>
          <p:spPr>
            <a:xfrm>
              <a:off x="10721983" y="3976158"/>
              <a:ext cx="1247981" cy="492443"/>
            </a:xfrm>
            <a:prstGeom prst="rect">
              <a:avLst/>
            </a:prstGeom>
            <a:noFill/>
          </p:spPr>
          <p:txBody>
            <a:bodyPr wrap="square" rtlCol="0">
              <a:spAutoFit/>
            </a:bodyPr>
            <a:lstStyle/>
            <a:p>
              <a:pPr algn="ctr"/>
              <a:r>
                <a:rPr lang="en-US" sz="1300" err="1">
                  <a:solidFill>
                    <a:srgbClr val="D94A18"/>
                  </a:solidFill>
                  <a:highlight>
                    <a:srgbClr val="000000"/>
                  </a:highlight>
                </a:rPr>
                <a:t>cerebropinal</a:t>
              </a:r>
              <a:r>
                <a:rPr lang="en-US" sz="1300">
                  <a:solidFill>
                    <a:srgbClr val="D94A18"/>
                  </a:solidFill>
                  <a:highlight>
                    <a:srgbClr val="000000"/>
                  </a:highlight>
                </a:rPr>
                <a:t> fluid (CSF)</a:t>
              </a:r>
            </a:p>
          </p:txBody>
        </p:sp>
        <p:sp>
          <p:nvSpPr>
            <p:cNvPr id="257" name="Rectangle 256">
              <a:extLst>
                <a:ext uri="{FF2B5EF4-FFF2-40B4-BE49-F238E27FC236}">
                  <a16:creationId xmlns:a16="http://schemas.microsoft.com/office/drawing/2014/main" id="{91015B33-AE57-4F76-BC7E-0620069854FF}"/>
                </a:ext>
              </a:extLst>
            </p:cNvPr>
            <p:cNvSpPr/>
            <p:nvPr/>
          </p:nvSpPr>
          <p:spPr>
            <a:xfrm rot="16200000">
              <a:off x="2598163" y="3150184"/>
              <a:ext cx="1667444" cy="923330"/>
            </a:xfrm>
            <a:prstGeom prst="rect">
              <a:avLst/>
            </a:prstGeom>
            <a:noFill/>
          </p:spPr>
          <p:txBody>
            <a:bodyPr wrap="none" lIns="91440" tIns="45720" rIns="91440" bIns="45720">
              <a:spAutoFit/>
            </a:bodyPr>
            <a:lstStyle/>
            <a:p>
              <a:pPr algn="ctr"/>
              <a:r>
                <a:rPr lang="en-US" sz="5400" b="0" cap="none" spc="0">
                  <a:ln w="0"/>
                  <a:solidFill>
                    <a:schemeClr val="accent1"/>
                  </a:solidFill>
                  <a:effectLst>
                    <a:outerShdw blurRad="38100" dist="25400" dir="5400000" algn="ctr" rotWithShape="0">
                      <a:srgbClr val="6E747A">
                        <a:alpha val="43000"/>
                      </a:srgbClr>
                    </a:outerShdw>
                  </a:effectLst>
                </a:rPr>
                <a:t>input</a:t>
              </a:r>
            </a:p>
          </p:txBody>
        </p:sp>
        <p:sp>
          <p:nvSpPr>
            <p:cNvPr id="258" name="Rectangle 257">
              <a:extLst>
                <a:ext uri="{FF2B5EF4-FFF2-40B4-BE49-F238E27FC236}">
                  <a16:creationId xmlns:a16="http://schemas.microsoft.com/office/drawing/2014/main" id="{A67F11DC-009D-47DD-AAF9-B1E01122CB08}"/>
                </a:ext>
              </a:extLst>
            </p:cNvPr>
            <p:cNvSpPr/>
            <p:nvPr/>
          </p:nvSpPr>
          <p:spPr>
            <a:xfrm rot="16200000">
              <a:off x="2766551" y="6116177"/>
              <a:ext cx="1325556" cy="923330"/>
            </a:xfrm>
            <a:prstGeom prst="rect">
              <a:avLst/>
            </a:prstGeom>
            <a:noFill/>
          </p:spPr>
          <p:txBody>
            <a:bodyPr wrap="none" lIns="91440" tIns="45720" rIns="91440" bIns="45720">
              <a:spAutoFit/>
            </a:bodyPr>
            <a:lstStyle/>
            <a:p>
              <a:pPr algn="ctr"/>
              <a:r>
                <a:rPr lang="en-US" sz="5400" b="0" cap="none" spc="0">
                  <a:ln w="0"/>
                  <a:solidFill>
                    <a:schemeClr val="accent1"/>
                  </a:solidFill>
                  <a:effectLst>
                    <a:outerShdw blurRad="38100" dist="25400" dir="5400000" algn="ctr" rotWithShape="0">
                      <a:srgbClr val="6E747A">
                        <a:alpha val="43000"/>
                      </a:srgbClr>
                    </a:outerShdw>
                  </a:effectLst>
                </a:rPr>
                <a:t>task</a:t>
              </a:r>
            </a:p>
          </p:txBody>
        </p:sp>
        <p:sp>
          <p:nvSpPr>
            <p:cNvPr id="259" name="TextBox 258">
              <a:extLst>
                <a:ext uri="{FF2B5EF4-FFF2-40B4-BE49-F238E27FC236}">
                  <a16:creationId xmlns:a16="http://schemas.microsoft.com/office/drawing/2014/main" id="{63E98F26-61E4-4DE7-AB3F-0CBE7362EFB7}"/>
                </a:ext>
              </a:extLst>
            </p:cNvPr>
            <p:cNvSpPr txBox="1"/>
            <p:nvPr/>
          </p:nvSpPr>
          <p:spPr>
            <a:xfrm>
              <a:off x="3890994" y="7240620"/>
              <a:ext cx="3291786" cy="369332"/>
            </a:xfrm>
            <a:prstGeom prst="rect">
              <a:avLst/>
            </a:prstGeom>
            <a:noFill/>
          </p:spPr>
          <p:txBody>
            <a:bodyPr wrap="square" rtlCol="0">
              <a:spAutoFit/>
            </a:bodyPr>
            <a:lstStyle/>
            <a:p>
              <a:r>
                <a:rPr lang="en-US">
                  <a:solidFill>
                    <a:schemeClr val="bg1"/>
                  </a:solidFill>
                </a:rPr>
                <a:t>analyze topological structure</a:t>
              </a:r>
            </a:p>
          </p:txBody>
        </p:sp>
        <p:sp>
          <p:nvSpPr>
            <p:cNvPr id="260" name="TextBox 259">
              <a:extLst>
                <a:ext uri="{FF2B5EF4-FFF2-40B4-BE49-F238E27FC236}">
                  <a16:creationId xmlns:a16="http://schemas.microsoft.com/office/drawing/2014/main" id="{EA459143-A4CB-4D60-94D2-4A1A5C301A9E}"/>
                </a:ext>
              </a:extLst>
            </p:cNvPr>
            <p:cNvSpPr txBox="1"/>
            <p:nvPr/>
          </p:nvSpPr>
          <p:spPr>
            <a:xfrm>
              <a:off x="8780077" y="7215099"/>
              <a:ext cx="1692579" cy="369332"/>
            </a:xfrm>
            <a:prstGeom prst="rect">
              <a:avLst/>
            </a:prstGeom>
            <a:noFill/>
          </p:spPr>
          <p:txBody>
            <a:bodyPr wrap="none" rtlCol="0">
              <a:spAutoFit/>
            </a:bodyPr>
            <a:lstStyle/>
            <a:p>
              <a:r>
                <a:rPr lang="en-US">
                  <a:solidFill>
                    <a:schemeClr val="bg1"/>
                  </a:solidFill>
                </a:rPr>
                <a:t>segment lesions</a:t>
              </a:r>
            </a:p>
          </p:txBody>
        </p:sp>
        <p:sp>
          <p:nvSpPr>
            <p:cNvPr id="261" name="TextBox 260">
              <a:extLst>
                <a:ext uri="{FF2B5EF4-FFF2-40B4-BE49-F238E27FC236}">
                  <a16:creationId xmlns:a16="http://schemas.microsoft.com/office/drawing/2014/main" id="{2825ADDB-F521-4465-8E89-E4EA10CE8382}"/>
                </a:ext>
              </a:extLst>
            </p:cNvPr>
            <p:cNvSpPr txBox="1"/>
            <p:nvPr/>
          </p:nvSpPr>
          <p:spPr>
            <a:xfrm>
              <a:off x="4841900" y="4908044"/>
              <a:ext cx="1657570" cy="369332"/>
            </a:xfrm>
            <a:prstGeom prst="rect">
              <a:avLst/>
            </a:prstGeom>
            <a:noFill/>
          </p:spPr>
          <p:txBody>
            <a:bodyPr wrap="none" rtlCol="0">
              <a:spAutoFit/>
            </a:bodyPr>
            <a:lstStyle/>
            <a:p>
              <a:r>
                <a:rPr lang="en-US">
                  <a:solidFill>
                    <a:schemeClr val="bg1"/>
                  </a:solidFill>
                </a:rPr>
                <a:t>volumetric data</a:t>
              </a:r>
            </a:p>
          </p:txBody>
        </p:sp>
        <p:sp>
          <p:nvSpPr>
            <p:cNvPr id="262" name="TextBox 261">
              <a:extLst>
                <a:ext uri="{FF2B5EF4-FFF2-40B4-BE49-F238E27FC236}">
                  <a16:creationId xmlns:a16="http://schemas.microsoft.com/office/drawing/2014/main" id="{0898BEEF-0FA3-4166-8BE5-0FE6EF802AA5}"/>
                </a:ext>
              </a:extLst>
            </p:cNvPr>
            <p:cNvSpPr txBox="1"/>
            <p:nvPr/>
          </p:nvSpPr>
          <p:spPr>
            <a:xfrm>
              <a:off x="8081957" y="4878047"/>
              <a:ext cx="2117887" cy="369332"/>
            </a:xfrm>
            <a:prstGeom prst="rect">
              <a:avLst/>
            </a:prstGeom>
            <a:noFill/>
          </p:spPr>
          <p:txBody>
            <a:bodyPr wrap="none" rtlCol="0">
              <a:spAutoFit/>
            </a:bodyPr>
            <a:lstStyle/>
            <a:p>
              <a:pPr algn="ctr"/>
              <a:r>
                <a:rPr lang="en-US">
                  <a:solidFill>
                    <a:schemeClr val="bg1"/>
                  </a:solidFill>
                </a:rPr>
                <a:t>multi-modality input</a:t>
              </a:r>
            </a:p>
          </p:txBody>
        </p:sp>
      </p:grpSp>
      <p:sp>
        <p:nvSpPr>
          <p:cNvPr id="265" name="TextBox 264">
            <a:extLst>
              <a:ext uri="{FF2B5EF4-FFF2-40B4-BE49-F238E27FC236}">
                <a16:creationId xmlns:a16="http://schemas.microsoft.com/office/drawing/2014/main" id="{D7AD213C-658E-40EB-9FFB-0B8199858E91}"/>
              </a:ext>
            </a:extLst>
          </p:cNvPr>
          <p:cNvSpPr txBox="1"/>
          <p:nvPr/>
        </p:nvSpPr>
        <p:spPr>
          <a:xfrm>
            <a:off x="3127966" y="109793"/>
            <a:ext cx="10169587" cy="1251625"/>
          </a:xfrm>
          <a:prstGeom prst="rect">
            <a:avLst/>
          </a:prstGeom>
          <a:noFill/>
        </p:spPr>
        <p:txBody>
          <a:bodyPr wrap="square">
            <a:spAutoFit/>
          </a:bodyPr>
          <a:lstStyle/>
          <a:p>
            <a:pPr algn="ctr">
              <a:lnSpc>
                <a:spcPct val="107000"/>
              </a:lnSpc>
              <a:spcAft>
                <a:spcPts val="800"/>
              </a:spcAft>
            </a:pPr>
            <a:r>
              <a:rPr lang="en-US" sz="3600" b="1" dirty="0">
                <a:latin typeface="Calibri" panose="020F0502020204030204" pitchFamily="34" charset="0"/>
                <a:ea typeface="DengXian" panose="02010600030101010101" pitchFamily="2" charset="-122"/>
                <a:cs typeface="Times New Roman" panose="02020603050405020304" pitchFamily="18" charset="0"/>
              </a:rPr>
              <a:t>Active Contour </a:t>
            </a:r>
            <a:r>
              <a:rPr lang="en-US" sz="3600" b="1" dirty="0" err="1">
                <a:latin typeface="Calibri" panose="020F0502020204030204" pitchFamily="34" charset="0"/>
                <a:ea typeface="DengXian" panose="02010600030101010101" pitchFamily="2" charset="-122"/>
                <a:cs typeface="Times New Roman" panose="02020603050405020304" pitchFamily="18" charset="0"/>
              </a:rPr>
              <a:t>Unet</a:t>
            </a:r>
            <a:r>
              <a:rPr lang="en-US" sz="3600" b="1" dirty="0">
                <a:latin typeface="Calibri" panose="020F0502020204030204" pitchFamily="34" charset="0"/>
                <a:ea typeface="DengXian" panose="02010600030101010101" pitchFamily="2" charset="-122"/>
                <a:cs typeface="Times New Roman" panose="02020603050405020304" pitchFamily="18" charset="0"/>
              </a:rPr>
              <a:t> with Transfer Learning for Medical Image Segmentation</a:t>
            </a:r>
            <a:endParaRPr lang="en-US" sz="3600" dirty="0">
              <a:latin typeface="Calibri" panose="020F0502020204030204" pitchFamily="34" charset="0"/>
              <a:ea typeface="DengXian" panose="02010600030101010101" pitchFamily="2" charset="-122"/>
              <a:cs typeface="Times New Roman" panose="02020603050405020304" pitchFamily="18" charset="0"/>
            </a:endParaRPr>
          </a:p>
        </p:txBody>
      </p:sp>
      <p:sp>
        <p:nvSpPr>
          <p:cNvPr id="266" name="TextBox 265">
            <a:extLst>
              <a:ext uri="{FF2B5EF4-FFF2-40B4-BE49-F238E27FC236}">
                <a16:creationId xmlns:a16="http://schemas.microsoft.com/office/drawing/2014/main" id="{9A3AD311-BF26-4D08-BF8B-A6DB84B9994A}"/>
              </a:ext>
            </a:extLst>
          </p:cNvPr>
          <p:cNvSpPr txBox="1"/>
          <p:nvPr/>
        </p:nvSpPr>
        <p:spPr>
          <a:xfrm>
            <a:off x="199772" y="10570979"/>
            <a:ext cx="15345956" cy="2382960"/>
          </a:xfrm>
          <a:prstGeom prst="rect">
            <a:avLst/>
          </a:prstGeom>
          <a:noFill/>
        </p:spPr>
        <p:txBody>
          <a:bodyPr wrap="square">
            <a:spAutoFit/>
          </a:bodyPr>
          <a:lstStyle/>
          <a:p>
            <a:pPr marL="0" marR="0" algn="just">
              <a:lnSpc>
                <a:spcPct val="107000"/>
              </a:lnSpc>
              <a:spcBef>
                <a:spcPts val="0"/>
              </a:spcBef>
              <a:spcAft>
                <a:spcPts val="0"/>
              </a:spcAft>
            </a:pPr>
            <a:r>
              <a:rPr lang="en-US" sz="2000" dirty="0">
                <a:effectLst/>
                <a:latin typeface="Calibri" panose="020F0502020204030204" pitchFamily="34" charset="0"/>
                <a:ea typeface="DengXian" panose="02010600030101010101" pitchFamily="2" charset="-122"/>
                <a:cs typeface="Times New Roman" panose="02020603050405020304" pitchFamily="18" charset="0"/>
              </a:rPr>
              <a:t>As shown above, the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two </a:t>
            </a:r>
            <a:r>
              <a:rPr lang="en-US" sz="2000" b="1" u="sng" dirty="0">
                <a:effectLst/>
                <a:latin typeface="Calibri" panose="020F0502020204030204" pitchFamily="34" charset="0"/>
                <a:ea typeface="DengXian" panose="02010600030101010101" pitchFamily="2" charset="-122"/>
                <a:cs typeface="Times New Roman" panose="02020603050405020304" pitchFamily="18" charset="0"/>
              </a:rPr>
              <a:t>main tasks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here in</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 brain image segmentation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are to (1)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distinguish different parts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of the human brain (e.g. grey matter, white matter, cerebrospinal fluid, etc.) for a deeper understanding of the topological structure and to (2)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determine exact pixels of lesion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or brain tumors (e.g. whole tumor, core tumor, enhancing tumor). Here, the </a:t>
            </a:r>
            <a:r>
              <a:rPr lang="en-US" sz="2000" b="1" u="sng" dirty="0">
                <a:effectLst/>
                <a:latin typeface="Calibri" panose="020F0502020204030204" pitchFamily="34" charset="0"/>
                <a:ea typeface="DengXian" panose="02010600030101010101" pitchFamily="2" charset="-122"/>
                <a:cs typeface="Times New Roman" panose="02020603050405020304" pitchFamily="18" charset="0"/>
              </a:rPr>
              <a:t>commonly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encountered</a:t>
            </a:r>
            <a:r>
              <a:rPr lang="en-US" sz="2000" b="1" u="sng" dirty="0">
                <a:effectLst/>
                <a:latin typeface="Calibri" panose="020F0502020204030204" pitchFamily="34" charset="0"/>
                <a:ea typeface="DengXian" panose="02010600030101010101" pitchFamily="2" charset="-122"/>
                <a:cs typeface="Times New Roman" panose="02020603050405020304" pitchFamily="18" charset="0"/>
              </a:rPr>
              <a:t> problems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are (1)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weak boundary, low contrast</a:t>
            </a:r>
            <a:r>
              <a:rPr lang="en-US" sz="2000" dirty="0">
                <a:effectLst/>
                <a:latin typeface="Calibri" panose="020F0502020204030204" pitchFamily="34" charset="0"/>
                <a:ea typeface="DengXian" panose="02010600030101010101" pitchFamily="2" charset="-122"/>
                <a:cs typeface="Times New Roman" panose="02020603050405020304" pitchFamily="18" charset="0"/>
              </a:rPr>
              <a:t>, (2)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imbalanced data</a:t>
            </a:r>
            <a:r>
              <a:rPr lang="en-US" sz="2000" dirty="0">
                <a:effectLst/>
                <a:latin typeface="Calibri" panose="020F0502020204030204" pitchFamily="34" charset="0"/>
                <a:ea typeface="DengXian" panose="02010600030101010101" pitchFamily="2" charset="-122"/>
                <a:cs typeface="Times New Roman" panose="02020603050405020304" pitchFamily="18" charset="0"/>
              </a:rPr>
              <a:t>, (3)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less annotation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For the corresponding problems, our proposed </a:t>
            </a:r>
            <a:r>
              <a:rPr lang="en-US" sz="2000" b="1" u="sng" dirty="0">
                <a:effectLst/>
                <a:latin typeface="Calibri" panose="020F0502020204030204" pitchFamily="34" charset="0"/>
                <a:ea typeface="DengXian" panose="02010600030101010101" pitchFamily="2" charset="-122"/>
                <a:cs typeface="Times New Roman" panose="02020603050405020304" pitchFamily="18" charset="0"/>
              </a:rPr>
              <a:t>solutions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respectively are (1) </a:t>
            </a:r>
            <a:r>
              <a:rPr lang="en-US" sz="2000" b="1" u="sng" dirty="0">
                <a:effectLst/>
                <a:latin typeface="Calibri" panose="020F0502020204030204" pitchFamily="34" charset="0"/>
                <a:ea typeface="DengXian" panose="02010600030101010101" pitchFamily="2" charset="-122"/>
                <a:cs typeface="Times New Roman" panose="02020603050405020304" pitchFamily="18" charset="0"/>
              </a:rPr>
              <a:t>attention gate</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 on the edge</a:t>
            </a:r>
            <a:r>
              <a:rPr lang="en-US" sz="2000" dirty="0">
                <a:effectLst/>
                <a:latin typeface="Calibri" panose="020F0502020204030204" pitchFamily="34" charset="0"/>
                <a:ea typeface="DengXian" panose="02010600030101010101" pitchFamily="2" charset="-122"/>
                <a:cs typeface="Times New Roman" panose="02020603050405020304" pitchFamily="18" charset="0"/>
              </a:rPr>
              <a:t>, (2)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focus on the narrow band around the contour under </a:t>
            </a:r>
            <a:r>
              <a:rPr lang="en-US" sz="2000" b="1" u="sng" dirty="0">
                <a:effectLst/>
                <a:latin typeface="Calibri" panose="020F0502020204030204" pitchFamily="34" charset="0"/>
                <a:ea typeface="DengXian" panose="02010600030101010101" pitchFamily="2" charset="-122"/>
                <a:cs typeface="Times New Roman" panose="02020603050405020304" pitchFamily="18" charset="0"/>
              </a:rPr>
              <a:t>level set energy minimization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(3) </a:t>
            </a:r>
            <a:r>
              <a:rPr lang="en-US" sz="2000" b="1" u="sng" dirty="0">
                <a:effectLst/>
                <a:latin typeface="Calibri" panose="020F0502020204030204" pitchFamily="34" charset="0"/>
                <a:ea typeface="DengXian" panose="02010600030101010101" pitchFamily="2" charset="-122"/>
                <a:cs typeface="Times New Roman" panose="02020603050405020304" pitchFamily="18" charset="0"/>
              </a:rPr>
              <a:t>transfer learning</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 by GAN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We </a:t>
            </a:r>
            <a:r>
              <a:rPr lang="en-US" sz="2000" b="1" i="1" u="sng" dirty="0">
                <a:effectLst/>
                <a:latin typeface="Calibri" panose="020F0502020204030204" pitchFamily="34" charset="0"/>
                <a:ea typeface="DengXian" panose="02010600030101010101" pitchFamily="2" charset="-122"/>
                <a:cs typeface="Times New Roman" panose="02020603050405020304" pitchFamily="18" charset="0"/>
              </a:rPr>
              <a:t>proposed a loss function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named </a:t>
            </a:r>
            <a:r>
              <a:rPr lang="en-US" sz="2000" b="1" u="sng" dirty="0">
                <a:effectLst/>
                <a:latin typeface="Calibri" panose="020F0502020204030204" pitchFamily="34" charset="0"/>
                <a:ea typeface="DengXian" panose="02010600030101010101" pitchFamily="2" charset="-122"/>
                <a:cs typeface="Times New Roman" panose="02020603050405020304" pitchFamily="18" charset="0"/>
              </a:rPr>
              <a:t>Narrow Band – Active Contour (NB-AC) loss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 combination of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solutions 1 and 2</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able to use as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an objective function and train as an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end-to-end network</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t>
            </a:r>
          </a:p>
        </p:txBody>
      </p:sp>
      <p:pic>
        <p:nvPicPr>
          <p:cNvPr id="267" name="Picture 266">
            <a:extLst>
              <a:ext uri="{FF2B5EF4-FFF2-40B4-BE49-F238E27FC236}">
                <a16:creationId xmlns:a16="http://schemas.microsoft.com/office/drawing/2014/main" id="{76991A64-6E1B-49BD-A381-FBD2B67689B3}"/>
              </a:ext>
            </a:extLst>
          </p:cNvPr>
          <p:cNvPicPr>
            <a:picLocks noChangeAspect="1"/>
          </p:cNvPicPr>
          <p:nvPr/>
        </p:nvPicPr>
        <p:blipFill>
          <a:blip r:embed="rId6"/>
          <a:stretch>
            <a:fillRect/>
          </a:stretch>
        </p:blipFill>
        <p:spPr>
          <a:xfrm>
            <a:off x="6623005" y="2802144"/>
            <a:ext cx="9103933" cy="7677137"/>
          </a:xfrm>
          <a:prstGeom prst="rect">
            <a:avLst/>
          </a:prstGeom>
        </p:spPr>
      </p:pic>
      <p:grpSp>
        <p:nvGrpSpPr>
          <p:cNvPr id="285" name="Group 284">
            <a:extLst>
              <a:ext uri="{FF2B5EF4-FFF2-40B4-BE49-F238E27FC236}">
                <a16:creationId xmlns:a16="http://schemas.microsoft.com/office/drawing/2014/main" id="{12B04AD7-E870-4DE1-8E48-7F4F1FF402F3}"/>
              </a:ext>
            </a:extLst>
          </p:cNvPr>
          <p:cNvGrpSpPr/>
          <p:nvPr/>
        </p:nvGrpSpPr>
        <p:grpSpPr>
          <a:xfrm>
            <a:off x="190152" y="12934770"/>
            <a:ext cx="15365196" cy="7172330"/>
            <a:chOff x="190152" y="18974754"/>
            <a:chExt cx="15365196" cy="7172330"/>
          </a:xfrm>
        </p:grpSpPr>
        <p:pic>
          <p:nvPicPr>
            <p:cNvPr id="269" name="Picture 268">
              <a:extLst>
                <a:ext uri="{FF2B5EF4-FFF2-40B4-BE49-F238E27FC236}">
                  <a16:creationId xmlns:a16="http://schemas.microsoft.com/office/drawing/2014/main" id="{947806AD-0080-4C18-9796-F92111C6BACF}"/>
                </a:ext>
              </a:extLst>
            </p:cNvPr>
            <p:cNvPicPr/>
            <p:nvPr/>
          </p:nvPicPr>
          <p:blipFill rotWithShape="1">
            <a:blip r:embed="rId7">
              <a:extLst>
                <a:ext uri="{28A0092B-C50C-407E-A947-70E740481C1C}">
                  <a14:useLocalDpi xmlns:a14="http://schemas.microsoft.com/office/drawing/2010/main" val="0"/>
                </a:ext>
              </a:extLst>
            </a:blip>
            <a:srcRect l="1" r="292"/>
            <a:stretch/>
          </p:blipFill>
          <p:spPr>
            <a:xfrm>
              <a:off x="275062" y="20592174"/>
              <a:ext cx="9336709" cy="5223618"/>
            </a:xfrm>
            <a:prstGeom prst="rect">
              <a:avLst/>
            </a:prstGeom>
          </p:spPr>
        </p:pic>
        <p:sp>
          <p:nvSpPr>
            <p:cNvPr id="270" name="Text Box 49">
              <a:extLst>
                <a:ext uri="{FF2B5EF4-FFF2-40B4-BE49-F238E27FC236}">
                  <a16:creationId xmlns:a16="http://schemas.microsoft.com/office/drawing/2014/main" id="{BDC51D26-EDE5-4AB1-B4F5-448E42530FAA}"/>
                </a:ext>
              </a:extLst>
            </p:cNvPr>
            <p:cNvSpPr txBox="1"/>
            <p:nvPr/>
          </p:nvSpPr>
          <p:spPr>
            <a:xfrm>
              <a:off x="1630092" y="25708502"/>
              <a:ext cx="5146665" cy="438582"/>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spAutoFit/>
            </a:bodyPr>
            <a:lstStyle/>
            <a:p>
              <a:pPr marL="0" marR="0">
                <a:lnSpc>
                  <a:spcPct val="107000"/>
                </a:lnSpc>
                <a:spcBef>
                  <a:spcPts val="0"/>
                </a:spcBef>
                <a:spcAft>
                  <a:spcPts val="800"/>
                </a:spcAft>
              </a:pPr>
              <a:r>
                <a:rPr lang="en-US" sz="2200" dirty="0">
                  <a:ln>
                    <a:noFill/>
                  </a:ln>
                  <a:solidFill>
                    <a:srgbClr val="000000"/>
                  </a:solidFill>
                  <a:effectLst/>
                  <a:latin typeface="Calibri" panose="020F0502020204030204" pitchFamily="34" charset="0"/>
                  <a:ea typeface="DengXian" panose="02010600030101010101" pitchFamily="2" charset="-122"/>
                  <a:cs typeface="Times New Roman" panose="02020603050405020304" pitchFamily="18" charset="0"/>
                </a:rPr>
                <a:t>Narrow Band – Active Contour loss on </a:t>
              </a:r>
              <a:r>
                <a:rPr lang="en-US" sz="2200" dirty="0" err="1">
                  <a:ln>
                    <a:noFill/>
                  </a:ln>
                  <a:solidFill>
                    <a:srgbClr val="000000"/>
                  </a:solidFill>
                  <a:effectLst/>
                  <a:latin typeface="Calibri" panose="020F0502020204030204" pitchFamily="34" charset="0"/>
                  <a:ea typeface="DengXian" panose="02010600030101010101" pitchFamily="2" charset="-122"/>
                  <a:cs typeface="Times New Roman" panose="02020603050405020304" pitchFamily="18" charset="0"/>
                </a:rPr>
                <a:t>Unet</a:t>
              </a:r>
              <a:endParaRPr lang="en-US" sz="2200" dirty="0">
                <a:effectLst/>
                <a:latin typeface="Calibri" panose="020F0502020204030204" pitchFamily="34" charset="0"/>
                <a:ea typeface="DengXian" panose="02010600030101010101" pitchFamily="2" charset="-122"/>
                <a:cs typeface="Times New Roman" panose="02020603050405020304" pitchFamily="18" charset="0"/>
              </a:endParaRPr>
            </a:p>
          </p:txBody>
        </p:sp>
        <p:pic>
          <p:nvPicPr>
            <p:cNvPr id="272" name="Picture 271">
              <a:extLst>
                <a:ext uri="{FF2B5EF4-FFF2-40B4-BE49-F238E27FC236}">
                  <a16:creationId xmlns:a16="http://schemas.microsoft.com/office/drawing/2014/main" id="{E4D88618-ECCE-4819-BB9D-84262D552E27}"/>
                </a:ext>
              </a:extLst>
            </p:cNvPr>
            <p:cNvPicPr>
              <a:picLocks noChangeAspect="1"/>
            </p:cNvPicPr>
            <p:nvPr/>
          </p:nvPicPr>
          <p:blipFill>
            <a:blip r:embed="rId8"/>
            <a:stretch>
              <a:fillRect/>
            </a:stretch>
          </p:blipFill>
          <p:spPr>
            <a:xfrm>
              <a:off x="9175807" y="20874026"/>
              <a:ext cx="6379541" cy="4491961"/>
            </a:xfrm>
            <a:prstGeom prst="rect">
              <a:avLst/>
            </a:prstGeom>
          </p:spPr>
        </p:pic>
        <p:sp>
          <p:nvSpPr>
            <p:cNvPr id="273" name="TextBox 272">
              <a:extLst>
                <a:ext uri="{FF2B5EF4-FFF2-40B4-BE49-F238E27FC236}">
                  <a16:creationId xmlns:a16="http://schemas.microsoft.com/office/drawing/2014/main" id="{346809FE-4C55-4CCB-9783-1E42E8A555F5}"/>
                </a:ext>
              </a:extLst>
            </p:cNvPr>
            <p:cNvSpPr txBox="1"/>
            <p:nvPr/>
          </p:nvSpPr>
          <p:spPr>
            <a:xfrm>
              <a:off x="190152" y="18974754"/>
              <a:ext cx="15365196" cy="1724318"/>
            </a:xfrm>
            <a:prstGeom prst="rect">
              <a:avLst/>
            </a:prstGeom>
            <a:noFill/>
          </p:spPr>
          <p:txBody>
            <a:bodyPr wrap="square">
              <a:spAutoFit/>
            </a:bodyPr>
            <a:lstStyle/>
            <a:p>
              <a:pPr algn="just">
                <a:lnSpc>
                  <a:spcPct val="107000"/>
                </a:lnSpc>
              </a:pPr>
              <a:r>
                <a:rPr lang="en-US" sz="2000" dirty="0">
                  <a:effectLst/>
                  <a:latin typeface="Calibri" panose="020F0502020204030204" pitchFamily="34" charset="0"/>
                  <a:ea typeface="DengXian" panose="02010600030101010101" pitchFamily="2" charset="-122"/>
                  <a:cs typeface="Times New Roman" panose="02020603050405020304" pitchFamily="18" charset="0"/>
                </a:rPr>
                <a:t>However, due to the limitation in the number of available MRI brain images, especially those with ground truth annotations, several tasks suffer the less annotation problem. For these task, for instance in </a:t>
              </a:r>
              <a:r>
                <a:rPr lang="en-US" sz="2000" dirty="0" err="1">
                  <a:effectLst/>
                  <a:latin typeface="Calibri" panose="020F0502020204030204" pitchFamily="34" charset="0"/>
                  <a:ea typeface="DengXian" panose="02010600030101010101" pitchFamily="2" charset="-122"/>
                  <a:cs typeface="Times New Roman" panose="02020603050405020304" pitchFamily="18" charset="0"/>
                </a:rPr>
                <a:t>iSeg</a:t>
              </a:r>
              <a:r>
                <a:rPr lang="en-US" sz="2000" dirty="0">
                  <a:effectLst/>
                  <a:latin typeface="Calibri" panose="020F0502020204030204" pitchFamily="34" charset="0"/>
                  <a:ea typeface="DengXian" panose="02010600030101010101" pitchFamily="2" charset="-122"/>
                  <a:cs typeface="Times New Roman" panose="02020603050405020304" pitchFamily="18" charset="0"/>
                </a:rPr>
                <a:t>, we have only a few subjects with labels for the 6-month target dataset, while </a:t>
              </a:r>
              <a:r>
                <a:rPr lang="en-US" sz="2000" dirty="0">
                  <a:latin typeface="Calibri" panose="020F0502020204030204" pitchFamily="34" charset="0"/>
                  <a:ea typeface="DengXian" panose="02010600030101010101" pitchFamily="2" charset="-122"/>
                  <a:cs typeface="Times New Roman" panose="02020603050405020304" pitchFamily="18" charset="0"/>
                </a:rPr>
                <a:t>more are available </a:t>
              </a:r>
              <a:r>
                <a:rPr lang="en-US" sz="2000" dirty="0">
                  <a:effectLst/>
                  <a:latin typeface="Calibri" panose="020F0502020204030204" pitchFamily="34" charset="0"/>
                  <a:ea typeface="DengXian" panose="02010600030101010101" pitchFamily="2" charset="-122"/>
                  <a:cs typeface="Times New Roman" panose="02020603050405020304" pitchFamily="18" charset="0"/>
                </a:rPr>
                <a:t>for 24-month. Hence, we adapt the model from </a:t>
              </a:r>
              <a:r>
                <a:rPr lang="en-US" sz="2000" dirty="0" err="1">
                  <a:effectLst/>
                  <a:latin typeface="Calibri" panose="020F0502020204030204" pitchFamily="34" charset="0"/>
                  <a:ea typeface="DengXian" panose="02010600030101010101" pitchFamily="2" charset="-122"/>
                  <a:cs typeface="Times New Roman" panose="02020603050405020304" pitchFamily="18" charset="0"/>
                </a:rPr>
                <a:t>Toan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Duc Bui et al. trying to translate image from 24 month to 6 month assuming that the topological structure remain. So, we will first need to train independent 6 month and 24 month AC </a:t>
              </a:r>
              <a:r>
                <a:rPr lang="en-US" sz="2000" dirty="0" err="1">
                  <a:effectLst/>
                  <a:latin typeface="Calibri" panose="020F0502020204030204" pitchFamily="34" charset="0"/>
                  <a:ea typeface="DengXian" panose="02010600030101010101" pitchFamily="2" charset="-122"/>
                  <a:cs typeface="Times New Roman" panose="02020603050405020304" pitchFamily="18" charset="0"/>
                </a:rPr>
                <a:t>Unets</a:t>
              </a:r>
              <a:r>
                <a:rPr lang="en-US" sz="2000" dirty="0">
                  <a:latin typeface="Calibri" panose="020F0502020204030204" pitchFamily="34" charset="0"/>
                  <a:ea typeface="DengXian" panose="02010600030101010101" pitchFamily="2" charset="-122"/>
                  <a:cs typeface="Times New Roman" panose="02020603050405020304" pitchFamily="18" charset="0"/>
                </a:rPr>
                <a:t>, t</a:t>
              </a:r>
              <a:r>
                <a:rPr lang="en-US" sz="2000" dirty="0">
                  <a:effectLst/>
                  <a:latin typeface="Calibri" panose="020F0502020204030204" pitchFamily="34" charset="0"/>
                  <a:ea typeface="DengXian" panose="02010600030101010101" pitchFamily="2" charset="-122"/>
                  <a:cs typeface="Times New Roman" panose="02020603050405020304" pitchFamily="18" charset="0"/>
                </a:rPr>
                <a:t>hen train the </a:t>
              </a:r>
              <a:r>
                <a:rPr lang="en-US" sz="2000" dirty="0" err="1">
                  <a:effectLst/>
                  <a:latin typeface="Calibri" panose="020F0502020204030204" pitchFamily="34" charset="0"/>
                  <a:ea typeface="DengXian" panose="02010600030101010101" pitchFamily="2" charset="-122"/>
                  <a:cs typeface="Times New Roman" panose="02020603050405020304" pitchFamily="18" charset="0"/>
                </a:rPr>
                <a:t>CycleGAN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Segmentation model. And finally use the translated 24-to-6-month image as an augmentation method for the 6-month </a:t>
              </a:r>
              <a:r>
                <a:rPr lang="en-US" sz="2000" dirty="0" err="1">
                  <a:effectLst/>
                  <a:latin typeface="Calibri" panose="020F0502020204030204" pitchFamily="34" charset="0"/>
                  <a:ea typeface="DengXian" panose="02010600030101010101" pitchFamily="2" charset="-122"/>
                  <a:cs typeface="Times New Roman" panose="02020603050405020304" pitchFamily="18" charset="0"/>
                </a:rPr>
                <a:t>Unet</a:t>
              </a:r>
              <a:r>
                <a:rPr lang="en-US" sz="2000" dirty="0">
                  <a:effectLst/>
                  <a:latin typeface="Calibri" panose="020F0502020204030204" pitchFamily="34" charset="0"/>
                  <a:ea typeface="DengXian" panose="02010600030101010101" pitchFamily="2" charset="-122"/>
                  <a:cs typeface="Times New Roman" panose="02020603050405020304" pitchFamily="18" charset="0"/>
                </a:rPr>
                <a:t>.</a:t>
              </a:r>
            </a:p>
          </p:txBody>
        </p:sp>
        <p:sp>
          <p:nvSpPr>
            <p:cNvPr id="275" name="Text Box 49">
              <a:extLst>
                <a:ext uri="{FF2B5EF4-FFF2-40B4-BE49-F238E27FC236}">
                  <a16:creationId xmlns:a16="http://schemas.microsoft.com/office/drawing/2014/main" id="{410FB3E8-42BF-4DD2-BD82-247714BCF1F7}"/>
                </a:ext>
              </a:extLst>
            </p:cNvPr>
            <p:cNvSpPr txBox="1"/>
            <p:nvPr/>
          </p:nvSpPr>
          <p:spPr>
            <a:xfrm>
              <a:off x="11265229" y="25708502"/>
              <a:ext cx="3030510" cy="438582"/>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spAutoFit/>
            </a:bodyPr>
            <a:lstStyle/>
            <a:p>
              <a:pPr marL="0" marR="0">
                <a:lnSpc>
                  <a:spcPct val="107000"/>
                </a:lnSpc>
                <a:spcBef>
                  <a:spcPts val="0"/>
                </a:spcBef>
                <a:spcAft>
                  <a:spcPts val="800"/>
                </a:spcAft>
              </a:pPr>
              <a:r>
                <a:rPr lang="en-US" sz="2200" dirty="0">
                  <a:ln>
                    <a:noFill/>
                  </a:ln>
                  <a:solidFill>
                    <a:srgbClr val="000000"/>
                  </a:solidFill>
                  <a:effectLst/>
                  <a:latin typeface="Calibri" panose="020F0502020204030204" pitchFamily="34" charset="0"/>
                  <a:ea typeface="DengXian" panose="02010600030101010101" pitchFamily="2" charset="-122"/>
                  <a:cs typeface="Times New Roman" panose="02020603050405020304" pitchFamily="18" charset="0"/>
                </a:rPr>
                <a:t>Cycle GAN Segmentation</a:t>
              </a:r>
              <a:endParaRPr lang="en-US" sz="2200" dirty="0">
                <a:effectLst/>
                <a:latin typeface="Calibri" panose="020F0502020204030204" pitchFamily="34" charset="0"/>
                <a:ea typeface="DengXian" panose="02010600030101010101" pitchFamily="2" charset="-122"/>
                <a:cs typeface="Times New Roman" panose="02020603050405020304" pitchFamily="18" charset="0"/>
              </a:endParaRPr>
            </a:p>
          </p:txBody>
        </p:sp>
      </p:grpSp>
      <p:pic>
        <p:nvPicPr>
          <p:cNvPr id="276" name="Picture 7" descr="A picture containing object, green, sign, purple&#10;&#10;Description automatically generated">
            <a:extLst>
              <a:ext uri="{FF2B5EF4-FFF2-40B4-BE49-F238E27FC236}">
                <a16:creationId xmlns:a16="http://schemas.microsoft.com/office/drawing/2014/main" id="{D6E6146F-7427-4BDB-BE00-09E9A097FE3F}"/>
              </a:ext>
            </a:extLst>
          </p:cNvPr>
          <p:cNvPicPr>
            <a:picLocks noChangeAspect="1"/>
          </p:cNvPicPr>
          <p:nvPr/>
        </p:nvPicPr>
        <p:blipFill>
          <a:blip r:embed="rId9"/>
          <a:stretch>
            <a:fillRect/>
          </a:stretch>
        </p:blipFill>
        <p:spPr>
          <a:xfrm>
            <a:off x="748358" y="23306904"/>
            <a:ext cx="7450894" cy="5291058"/>
          </a:xfrm>
          <a:prstGeom prst="rect">
            <a:avLst/>
          </a:prstGeom>
        </p:spPr>
      </p:pic>
      <p:pic>
        <p:nvPicPr>
          <p:cNvPr id="277" name="Picture 276">
            <a:extLst>
              <a:ext uri="{FF2B5EF4-FFF2-40B4-BE49-F238E27FC236}">
                <a16:creationId xmlns:a16="http://schemas.microsoft.com/office/drawing/2014/main" id="{0DCC456A-AA1F-4AA7-8518-260BD4CA8BBD}"/>
              </a:ext>
            </a:extLst>
          </p:cNvPr>
          <p:cNvPicPr>
            <a:picLocks noChangeAspect="1"/>
          </p:cNvPicPr>
          <p:nvPr/>
        </p:nvPicPr>
        <p:blipFill>
          <a:blip r:embed="rId10"/>
          <a:stretch>
            <a:fillRect/>
          </a:stretch>
        </p:blipFill>
        <p:spPr>
          <a:xfrm>
            <a:off x="8349773" y="33678726"/>
            <a:ext cx="7320673" cy="6668766"/>
          </a:xfrm>
          <a:prstGeom prst="rect">
            <a:avLst/>
          </a:prstGeom>
        </p:spPr>
      </p:pic>
      <p:pic>
        <p:nvPicPr>
          <p:cNvPr id="278" name="Picture 277">
            <a:extLst>
              <a:ext uri="{FF2B5EF4-FFF2-40B4-BE49-F238E27FC236}">
                <a16:creationId xmlns:a16="http://schemas.microsoft.com/office/drawing/2014/main" id="{5EAE986A-5400-41BD-9E18-2E03276BC9F2}"/>
              </a:ext>
            </a:extLst>
          </p:cNvPr>
          <p:cNvPicPr>
            <a:picLocks noChangeAspect="1"/>
          </p:cNvPicPr>
          <p:nvPr/>
        </p:nvPicPr>
        <p:blipFill rotWithShape="1">
          <a:blip r:embed="rId11"/>
          <a:srcRect l="49672" b="21787"/>
          <a:stretch/>
        </p:blipFill>
        <p:spPr>
          <a:xfrm>
            <a:off x="8355156" y="28419252"/>
            <a:ext cx="7450895" cy="5196391"/>
          </a:xfrm>
          <a:prstGeom prst="rect">
            <a:avLst/>
          </a:prstGeom>
        </p:spPr>
      </p:pic>
      <p:pic>
        <p:nvPicPr>
          <p:cNvPr id="279" name="Picture 278">
            <a:extLst>
              <a:ext uri="{FF2B5EF4-FFF2-40B4-BE49-F238E27FC236}">
                <a16:creationId xmlns:a16="http://schemas.microsoft.com/office/drawing/2014/main" id="{21B50757-DA8D-4FA8-ADFA-772481766498}"/>
              </a:ext>
            </a:extLst>
          </p:cNvPr>
          <p:cNvPicPr>
            <a:picLocks noChangeAspect="1"/>
          </p:cNvPicPr>
          <p:nvPr/>
        </p:nvPicPr>
        <p:blipFill>
          <a:blip r:embed="rId12"/>
          <a:stretch>
            <a:fillRect/>
          </a:stretch>
        </p:blipFill>
        <p:spPr>
          <a:xfrm>
            <a:off x="8408007" y="40322620"/>
            <a:ext cx="7212293" cy="3256082"/>
          </a:xfrm>
          <a:prstGeom prst="rect">
            <a:avLst/>
          </a:prstGeom>
        </p:spPr>
      </p:pic>
      <p:pic>
        <p:nvPicPr>
          <p:cNvPr id="280" name="Picture 279">
            <a:extLst>
              <a:ext uri="{FF2B5EF4-FFF2-40B4-BE49-F238E27FC236}">
                <a16:creationId xmlns:a16="http://schemas.microsoft.com/office/drawing/2014/main" id="{11C446EF-82D6-49D6-97E3-FB7A50B34741}"/>
              </a:ext>
            </a:extLst>
          </p:cNvPr>
          <p:cNvPicPr>
            <a:picLocks noChangeAspect="1"/>
          </p:cNvPicPr>
          <p:nvPr/>
        </p:nvPicPr>
        <p:blipFill>
          <a:blip r:embed="rId13"/>
          <a:stretch>
            <a:fillRect/>
          </a:stretch>
        </p:blipFill>
        <p:spPr>
          <a:xfrm>
            <a:off x="8300345" y="23336777"/>
            <a:ext cx="7449960" cy="5340560"/>
          </a:xfrm>
          <a:prstGeom prst="rect">
            <a:avLst/>
          </a:prstGeom>
        </p:spPr>
      </p:pic>
      <p:pic>
        <p:nvPicPr>
          <p:cNvPr id="282" name="Picture 281">
            <a:extLst>
              <a:ext uri="{FF2B5EF4-FFF2-40B4-BE49-F238E27FC236}">
                <a16:creationId xmlns:a16="http://schemas.microsoft.com/office/drawing/2014/main" id="{0E34CA7C-031E-47D1-BF33-7483D2EDBAEC}"/>
              </a:ext>
            </a:extLst>
          </p:cNvPr>
          <p:cNvPicPr>
            <a:picLocks noChangeAspect="1"/>
          </p:cNvPicPr>
          <p:nvPr/>
        </p:nvPicPr>
        <p:blipFill>
          <a:blip r:embed="rId14"/>
          <a:stretch>
            <a:fillRect/>
          </a:stretch>
        </p:blipFill>
        <p:spPr>
          <a:xfrm>
            <a:off x="748358" y="28597962"/>
            <a:ext cx="7449958" cy="5261304"/>
          </a:xfrm>
          <a:prstGeom prst="rect">
            <a:avLst/>
          </a:prstGeom>
        </p:spPr>
      </p:pic>
      <p:pic>
        <p:nvPicPr>
          <p:cNvPr id="284" name="Picture 283">
            <a:extLst>
              <a:ext uri="{FF2B5EF4-FFF2-40B4-BE49-F238E27FC236}">
                <a16:creationId xmlns:a16="http://schemas.microsoft.com/office/drawing/2014/main" id="{A4EC23B9-523E-4E2D-AFD6-48D97F772EDA}"/>
              </a:ext>
            </a:extLst>
          </p:cNvPr>
          <p:cNvPicPr>
            <a:picLocks noChangeAspect="1"/>
          </p:cNvPicPr>
          <p:nvPr/>
        </p:nvPicPr>
        <p:blipFill>
          <a:blip r:embed="rId15"/>
          <a:stretch>
            <a:fillRect/>
          </a:stretch>
        </p:blipFill>
        <p:spPr>
          <a:xfrm>
            <a:off x="756506" y="33859266"/>
            <a:ext cx="7449958" cy="5261304"/>
          </a:xfrm>
          <a:prstGeom prst="rect">
            <a:avLst/>
          </a:prstGeom>
        </p:spPr>
      </p:pic>
      <p:sp>
        <p:nvSpPr>
          <p:cNvPr id="287" name="TextBox 286">
            <a:extLst>
              <a:ext uri="{FF2B5EF4-FFF2-40B4-BE49-F238E27FC236}">
                <a16:creationId xmlns:a16="http://schemas.microsoft.com/office/drawing/2014/main" id="{EB95FFB1-A647-4AA4-B2D6-38598E42E744}"/>
              </a:ext>
            </a:extLst>
          </p:cNvPr>
          <p:cNvSpPr txBox="1"/>
          <p:nvPr/>
        </p:nvSpPr>
        <p:spPr>
          <a:xfrm>
            <a:off x="810809" y="20156288"/>
            <a:ext cx="15108700" cy="2382960"/>
          </a:xfrm>
          <a:prstGeom prst="rect">
            <a:avLst/>
          </a:prstGeom>
          <a:noFill/>
        </p:spPr>
        <p:txBody>
          <a:bodyPr wrap="square">
            <a:spAutoFit/>
          </a:bodyPr>
          <a:lstStyle/>
          <a:p>
            <a:pPr marL="0" marR="0" algn="just">
              <a:lnSpc>
                <a:spcPct val="107000"/>
              </a:lnSpc>
              <a:spcBef>
                <a:spcPts val="0"/>
              </a:spcBef>
              <a:spcAft>
                <a:spcPts val="0"/>
              </a:spcAft>
            </a:pPr>
            <a:r>
              <a:rPr lang="en-US" sz="2000" dirty="0">
                <a:effectLst/>
                <a:latin typeface="Calibri" panose="020F0502020204030204" pitchFamily="34" charset="0"/>
                <a:ea typeface="DengXian" panose="02010600030101010101" pitchFamily="2" charset="-122"/>
                <a:cs typeface="Times New Roman" panose="02020603050405020304" pitchFamily="18" charset="0"/>
              </a:rPr>
              <a:t>We also conducted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several </a:t>
            </a:r>
            <a:r>
              <a:rPr lang="en-US" sz="2000" b="1" u="sng" dirty="0">
                <a:effectLst/>
                <a:latin typeface="Calibri" panose="020F0502020204030204" pitchFamily="34" charset="0"/>
                <a:ea typeface="DengXian" panose="02010600030101010101" pitchFamily="2" charset="-122"/>
                <a:cs typeface="Times New Roman" panose="02020603050405020304" pitchFamily="18" charset="0"/>
              </a:rPr>
              <a:t>experiments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(1) an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level set post-processing</a:t>
            </a:r>
            <a:r>
              <a:rPr lang="en-US" sz="2000" dirty="0">
                <a:effectLst/>
                <a:latin typeface="Calibri" panose="020F0502020204030204" pitchFamily="34" charset="0"/>
                <a:ea typeface="DengXian" panose="02010600030101010101" pitchFamily="2" charset="-122"/>
                <a:cs typeface="Times New Roman" panose="02020603050405020304" pitchFamily="18" charset="0"/>
              </a:rPr>
              <a:t> method to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check whether it is promising</a:t>
            </a:r>
            <a:r>
              <a:rPr lang="en-US" sz="2000" dirty="0">
                <a:effectLst/>
                <a:latin typeface="Calibri" panose="020F0502020204030204" pitchFamily="34" charset="0"/>
                <a:ea typeface="DengXian" panose="02010600030101010101" pitchFamily="2" charset="-122"/>
                <a:cs typeface="Times New Roman" panose="02020603050405020304" pitchFamily="18" charset="0"/>
              </a:rPr>
              <a:t> on our collected dataset; (2)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experiments and comparison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of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NB-AC loss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(with cross-entropy loss, dice score, focal loss) trained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using 2D/3D </a:t>
            </a:r>
            <a:r>
              <a:rPr lang="en-US" sz="2000" u="sng" dirty="0" err="1">
                <a:effectLst/>
                <a:latin typeface="Calibri" panose="020F0502020204030204" pitchFamily="34" charset="0"/>
                <a:ea typeface="DengXian" panose="02010600030101010101" pitchFamily="2" charset="-122"/>
                <a:cs typeface="Times New Roman" panose="02020603050405020304" pitchFamily="18" charset="0"/>
              </a:rPr>
              <a:t>Unet</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 and FCN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on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three datasets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t>
            </a:r>
            <a:r>
              <a:rPr lang="en-US" sz="2000" dirty="0" err="1">
                <a:effectLst/>
                <a:latin typeface="Calibri" panose="020F0502020204030204" pitchFamily="34" charset="0"/>
                <a:ea typeface="DengXian" panose="02010600030101010101" pitchFamily="2" charset="-122"/>
                <a:cs typeface="Times New Roman" panose="02020603050405020304" pitchFamily="18" charset="0"/>
              </a:rPr>
              <a:t>iSeg</a:t>
            </a:r>
            <a:r>
              <a:rPr lang="en-US" sz="2000" dirty="0">
                <a:effectLst/>
                <a:latin typeface="Calibri" panose="020F0502020204030204" pitchFamily="34" charset="0"/>
                <a:ea typeface="DengXian" panose="02010600030101010101" pitchFamily="2" charset="-122"/>
                <a:cs typeface="Times New Roman" panose="02020603050405020304" pitchFamily="18" charset="0"/>
              </a:rPr>
              <a:t> 2019, MRBrainS18, BRATS 2018),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evaluated with different metrics</a:t>
            </a:r>
            <a:r>
              <a:rPr lang="en-US" sz="2000" dirty="0">
                <a:effectLst/>
                <a:latin typeface="Calibri" panose="020F0502020204030204" pitchFamily="34" charset="0"/>
                <a:ea typeface="DengXian" panose="02010600030101010101" pitchFamily="2" charset="-122"/>
                <a:cs typeface="Times New Roman" panose="02020603050405020304" pitchFamily="18" charset="0"/>
              </a:rPr>
              <a:t> (dice score coefficient, intersection over union, precision, recall) for an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overview performance</a:t>
            </a:r>
            <a:r>
              <a:rPr lang="en-US" sz="2000" dirty="0">
                <a:effectLst/>
                <a:latin typeface="Calibri" panose="020F0502020204030204" pitchFamily="34" charset="0"/>
                <a:ea typeface="DengXian" panose="02010600030101010101" pitchFamily="2" charset="-122"/>
                <a:cs typeface="Times New Roman" panose="02020603050405020304" pitchFamily="18" charset="0"/>
              </a:rPr>
              <a:t> of the proposed loss, with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qualitative</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and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quantitative</a:t>
            </a:r>
            <a:r>
              <a:rPr lang="en-US" sz="2000" dirty="0">
                <a:effectLst/>
                <a:latin typeface="Calibri" panose="020F0502020204030204" pitchFamily="34" charset="0"/>
                <a:ea typeface="DengXian" panose="02010600030101010101" pitchFamily="2" charset="-122"/>
                <a:cs typeface="Times New Roman" panose="02020603050405020304" pitchFamily="18" charset="0"/>
              </a:rPr>
              <a:t> results as well as the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topology</a:t>
            </a:r>
            <a:r>
              <a:rPr lang="en-US" sz="2000" dirty="0">
                <a:effectLst/>
                <a:latin typeface="Calibri" panose="020F0502020204030204" pitchFamily="34" charset="0"/>
                <a:ea typeface="DengXian" panose="02010600030101010101" pitchFamily="2" charset="-122"/>
                <a:cs typeface="Times New Roman" panose="02020603050405020304" pitchFamily="18" charset="0"/>
              </a:rPr>
              <a:t> view; (3) </a:t>
            </a:r>
            <a:r>
              <a:rPr lang="en-US" sz="2000" u="sng" dirty="0">
                <a:effectLst/>
                <a:latin typeface="Calibri" panose="020F0502020204030204" pitchFamily="34" charset="0"/>
                <a:ea typeface="DengXian" panose="02010600030101010101" pitchFamily="2" charset="-122"/>
                <a:cs typeface="Times New Roman" panose="02020603050405020304" pitchFamily="18" charset="0"/>
              </a:rPr>
              <a:t>transfer knowledge from Cycle GAN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Segmentation model to the proposed 3D dense </a:t>
            </a:r>
            <a:r>
              <a:rPr lang="en-US" sz="2000" dirty="0" err="1">
                <a:effectLst/>
                <a:latin typeface="Calibri" panose="020F0502020204030204" pitchFamily="34" charset="0"/>
                <a:ea typeface="DengXian" panose="02010600030101010101" pitchFamily="2" charset="-122"/>
                <a:cs typeface="Times New Roman" panose="02020603050405020304" pitchFamily="18" charset="0"/>
              </a:rPr>
              <a:t>Unet</a:t>
            </a:r>
            <a:r>
              <a:rPr lang="en-US" sz="2000" dirty="0">
                <a:effectLst/>
                <a:latin typeface="Calibri" panose="020F0502020204030204" pitchFamily="34" charset="0"/>
                <a:ea typeface="DengXian" panose="02010600030101010101" pitchFamily="2" charset="-122"/>
                <a:cs typeface="Times New Roman" panose="02020603050405020304" pitchFamily="18" charset="0"/>
              </a:rPr>
              <a:t> with NB-AC loss. The figures on the next pages show the overview of this work. Also, this work is currently under review</a:t>
            </a:r>
            <a:r>
              <a:rPr lang="en-US" sz="2000" dirty="0">
                <a:latin typeface="Calibri" panose="020F0502020204030204" pitchFamily="34" charset="0"/>
                <a:ea typeface="DengXian" panose="02010600030101010101" pitchFamily="2" charset="-122"/>
                <a:cs typeface="Times New Roman" panose="02020603050405020304" pitchFamily="18" charset="0"/>
              </a:rPr>
              <a:t> </a:t>
            </a:r>
            <a:r>
              <a:rPr lang="en-US" sz="2000" dirty="0">
                <a:effectLst/>
                <a:latin typeface="Calibri" panose="020F0502020204030204" pitchFamily="34" charset="0"/>
                <a:ea typeface="DengXian" panose="02010600030101010101" pitchFamily="2" charset="-122"/>
                <a:cs typeface="Times New Roman" panose="02020603050405020304" pitchFamily="18" charset="0"/>
              </a:rPr>
              <a:t>as "</a:t>
            </a:r>
            <a:r>
              <a:rPr lang="en-US" sz="2000" i="1" dirty="0">
                <a:effectLst/>
                <a:latin typeface="Calibri" panose="020F0502020204030204" pitchFamily="34" charset="0"/>
                <a:ea typeface="DengXian" panose="02010600030101010101" pitchFamily="2" charset="-122"/>
                <a:cs typeface="Times New Roman" panose="02020603050405020304" pitchFamily="18" charset="0"/>
              </a:rPr>
              <a:t>Narrow Band Active Contour Attention Model for Imbalanced-Class and Weak Boundary in Medical Segmentation</a:t>
            </a:r>
            <a:r>
              <a:rPr lang="en-US" sz="2000" dirty="0">
                <a:effectLst/>
                <a:latin typeface="Calibri" panose="020F0502020204030204" pitchFamily="34" charset="0"/>
                <a:ea typeface="DengXian" panose="02010600030101010101" pitchFamily="2" charset="-122"/>
                <a:cs typeface="Times New Roman" panose="02020603050405020304" pitchFamily="18" charset="0"/>
              </a:rPr>
              <a:t>", at IEEE Transactions on Image Processing, IF: 6.79.</a:t>
            </a:r>
          </a:p>
        </p:txBody>
      </p:sp>
      <p:sp>
        <p:nvSpPr>
          <p:cNvPr id="268" name="TextBox 267">
            <a:extLst>
              <a:ext uri="{FF2B5EF4-FFF2-40B4-BE49-F238E27FC236}">
                <a16:creationId xmlns:a16="http://schemas.microsoft.com/office/drawing/2014/main" id="{EA85F106-2162-49A6-AE3F-553CE7DF94E1}"/>
              </a:ext>
            </a:extLst>
          </p:cNvPr>
          <p:cNvSpPr txBox="1"/>
          <p:nvPr/>
        </p:nvSpPr>
        <p:spPr>
          <a:xfrm>
            <a:off x="692612" y="23315700"/>
            <a:ext cx="679177" cy="407035"/>
          </a:xfrm>
          <a:prstGeom prst="rect">
            <a:avLst/>
          </a:prstGeom>
          <a:noFill/>
        </p:spPr>
        <p:txBody>
          <a:bodyPr wrap="square">
            <a:spAutoFit/>
          </a:bodyPr>
          <a:lstStyle/>
          <a:p>
            <a:pPr marL="0" marR="0" algn="just">
              <a:lnSpc>
                <a:spcPct val="107000"/>
              </a:lnSpc>
              <a:spcBef>
                <a:spcPts val="0"/>
              </a:spcBef>
              <a:spcAft>
                <a:spcPts val="0"/>
              </a:spcAft>
            </a:pPr>
            <a:r>
              <a:rPr lang="en-US" sz="2000" dirty="0" err="1">
                <a:solidFill>
                  <a:schemeClr val="bg1"/>
                </a:solidFill>
                <a:effectLst/>
                <a:latin typeface="Calibri" panose="020F0502020204030204" pitchFamily="34" charset="0"/>
                <a:ea typeface="DengXian" panose="02010600030101010101" pitchFamily="2" charset="-122"/>
                <a:cs typeface="Times New Roman" panose="02020603050405020304" pitchFamily="18" charset="0"/>
              </a:rPr>
              <a:t>iSeg</a:t>
            </a:r>
            <a:endParaRPr lang="en-US" sz="2000" dirty="0">
              <a:solidFill>
                <a:schemeClr val="bg1"/>
              </a:solidFill>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89" name="TextBox 288">
            <a:extLst>
              <a:ext uri="{FF2B5EF4-FFF2-40B4-BE49-F238E27FC236}">
                <a16:creationId xmlns:a16="http://schemas.microsoft.com/office/drawing/2014/main" id="{320949BD-599E-494B-B295-E5CF8C5AF986}"/>
              </a:ext>
            </a:extLst>
          </p:cNvPr>
          <p:cNvSpPr txBox="1"/>
          <p:nvPr/>
        </p:nvSpPr>
        <p:spPr>
          <a:xfrm>
            <a:off x="705863" y="33794781"/>
            <a:ext cx="819725" cy="407035"/>
          </a:xfrm>
          <a:prstGeom prst="rect">
            <a:avLst/>
          </a:prstGeom>
          <a:noFill/>
        </p:spPr>
        <p:txBody>
          <a:bodyPr wrap="square">
            <a:spAutoFit/>
          </a:bodyPr>
          <a:lstStyle/>
          <a:p>
            <a:pPr marL="0" marR="0" algn="just">
              <a:lnSpc>
                <a:spcPct val="107000"/>
              </a:lnSpc>
              <a:spcBef>
                <a:spcPts val="0"/>
              </a:spcBef>
              <a:spcAft>
                <a:spcPts val="0"/>
              </a:spcAft>
            </a:pPr>
            <a:r>
              <a:rPr lang="en-US" sz="2000" dirty="0" err="1">
                <a:solidFill>
                  <a:schemeClr val="bg1"/>
                </a:solidFill>
                <a:effectLst/>
                <a:latin typeface="Calibri" panose="020F0502020204030204" pitchFamily="34" charset="0"/>
                <a:ea typeface="DengXian" panose="02010600030101010101" pitchFamily="2" charset="-122"/>
                <a:cs typeface="Times New Roman" panose="02020603050405020304" pitchFamily="18" charset="0"/>
              </a:rPr>
              <a:t>BratS</a:t>
            </a:r>
            <a:endParaRPr lang="en-US" sz="2000" dirty="0">
              <a:solidFill>
                <a:schemeClr val="bg1"/>
              </a:solidFill>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91" name="TextBox 290">
            <a:extLst>
              <a:ext uri="{FF2B5EF4-FFF2-40B4-BE49-F238E27FC236}">
                <a16:creationId xmlns:a16="http://schemas.microsoft.com/office/drawing/2014/main" id="{6ADA86C3-366A-4D8C-84F8-2C043EDB8BA7}"/>
              </a:ext>
            </a:extLst>
          </p:cNvPr>
          <p:cNvSpPr txBox="1"/>
          <p:nvPr/>
        </p:nvSpPr>
        <p:spPr>
          <a:xfrm>
            <a:off x="740210" y="28637979"/>
            <a:ext cx="1349847" cy="407035"/>
          </a:xfrm>
          <a:prstGeom prst="rect">
            <a:avLst/>
          </a:prstGeom>
          <a:noFill/>
        </p:spPr>
        <p:txBody>
          <a:bodyPr wrap="square">
            <a:spAutoFit/>
          </a:bodyPr>
          <a:lstStyle/>
          <a:p>
            <a:pPr marL="0" marR="0" algn="just">
              <a:lnSpc>
                <a:spcPct val="107000"/>
              </a:lnSpc>
              <a:spcBef>
                <a:spcPts val="0"/>
              </a:spcBef>
              <a:spcAft>
                <a:spcPts val="0"/>
              </a:spcAft>
            </a:pPr>
            <a:r>
              <a:rPr lang="en-US" sz="2000" dirty="0" err="1">
                <a:solidFill>
                  <a:schemeClr val="bg1"/>
                </a:solidFill>
                <a:effectLst/>
                <a:latin typeface="Calibri" panose="020F0502020204030204" pitchFamily="34" charset="0"/>
                <a:ea typeface="DengXian" panose="02010600030101010101" pitchFamily="2" charset="-122"/>
                <a:cs typeface="Times New Roman" panose="02020603050405020304" pitchFamily="18" charset="0"/>
              </a:rPr>
              <a:t>MRBrainS</a:t>
            </a:r>
            <a:endParaRPr lang="en-US" sz="2000" dirty="0">
              <a:solidFill>
                <a:schemeClr val="bg1"/>
              </a:solidFill>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293" name="TextBox 292">
            <a:extLst>
              <a:ext uri="{FF2B5EF4-FFF2-40B4-BE49-F238E27FC236}">
                <a16:creationId xmlns:a16="http://schemas.microsoft.com/office/drawing/2014/main" id="{0D48F26C-7432-4E47-BD19-A91F82F69206}"/>
              </a:ext>
            </a:extLst>
          </p:cNvPr>
          <p:cNvSpPr txBox="1"/>
          <p:nvPr/>
        </p:nvSpPr>
        <p:spPr>
          <a:xfrm>
            <a:off x="8261703" y="23302380"/>
            <a:ext cx="1770571" cy="407035"/>
          </a:xfrm>
          <a:prstGeom prst="rect">
            <a:avLst/>
          </a:prstGeom>
          <a:noFill/>
        </p:spPr>
        <p:txBody>
          <a:bodyPr wrap="square">
            <a:spAutoFit/>
          </a:bodyPr>
          <a:lstStyle/>
          <a:p>
            <a:pPr marL="0" marR="0" algn="just">
              <a:lnSpc>
                <a:spcPct val="107000"/>
              </a:lnSpc>
              <a:spcBef>
                <a:spcPts val="0"/>
              </a:spcBef>
              <a:spcAft>
                <a:spcPts val="0"/>
              </a:spcAft>
            </a:pPr>
            <a:r>
              <a:rPr lang="en-US" sz="2000" dirty="0" err="1">
                <a:solidFill>
                  <a:schemeClr val="bg1"/>
                </a:solidFill>
                <a:effectLst/>
                <a:latin typeface="Calibri" panose="020F0502020204030204" pitchFamily="34" charset="0"/>
                <a:ea typeface="DengXian" panose="02010600030101010101" pitchFamily="2" charset="-122"/>
                <a:cs typeface="Times New Roman" panose="02020603050405020304" pitchFamily="18" charset="0"/>
              </a:rPr>
              <a:t>iSeg</a:t>
            </a:r>
            <a:r>
              <a:rPr lang="en-US" sz="2000" dirty="0">
                <a:solidFill>
                  <a:schemeClr val="bg1"/>
                </a:solidFill>
                <a:effectLst/>
                <a:latin typeface="Calibri" panose="020F0502020204030204" pitchFamily="34" charset="0"/>
                <a:ea typeface="DengXian" panose="02010600030101010101" pitchFamily="2" charset="-122"/>
                <a:cs typeface="Times New Roman" panose="02020603050405020304" pitchFamily="18" charset="0"/>
              </a:rPr>
              <a:t> topology</a:t>
            </a:r>
          </a:p>
        </p:txBody>
      </p:sp>
      <p:pic>
        <p:nvPicPr>
          <p:cNvPr id="295" name="Picture 294">
            <a:extLst>
              <a:ext uri="{FF2B5EF4-FFF2-40B4-BE49-F238E27FC236}">
                <a16:creationId xmlns:a16="http://schemas.microsoft.com/office/drawing/2014/main" id="{BF83DF7B-639F-4DF5-8496-F23AE62BE9EA}"/>
              </a:ext>
            </a:extLst>
          </p:cNvPr>
          <p:cNvPicPr>
            <a:picLocks noChangeAspect="1"/>
          </p:cNvPicPr>
          <p:nvPr/>
        </p:nvPicPr>
        <p:blipFill>
          <a:blip r:embed="rId16"/>
          <a:stretch>
            <a:fillRect/>
          </a:stretch>
        </p:blipFill>
        <p:spPr>
          <a:xfrm>
            <a:off x="650394" y="39748539"/>
            <a:ext cx="7699379" cy="8598890"/>
          </a:xfrm>
          <a:prstGeom prst="rect">
            <a:avLst/>
          </a:prstGeom>
        </p:spPr>
      </p:pic>
      <p:pic>
        <p:nvPicPr>
          <p:cNvPr id="297" name="Picture 296">
            <a:extLst>
              <a:ext uri="{FF2B5EF4-FFF2-40B4-BE49-F238E27FC236}">
                <a16:creationId xmlns:a16="http://schemas.microsoft.com/office/drawing/2014/main" id="{863C7924-B815-4F51-A47E-B3B60C46BD29}"/>
              </a:ext>
            </a:extLst>
          </p:cNvPr>
          <p:cNvPicPr>
            <a:picLocks noChangeAspect="1"/>
          </p:cNvPicPr>
          <p:nvPr/>
        </p:nvPicPr>
        <p:blipFill>
          <a:blip r:embed="rId17"/>
          <a:stretch>
            <a:fillRect/>
          </a:stretch>
        </p:blipFill>
        <p:spPr>
          <a:xfrm>
            <a:off x="285259" y="48372090"/>
            <a:ext cx="8195523" cy="2724517"/>
          </a:xfrm>
          <a:prstGeom prst="rect">
            <a:avLst/>
          </a:prstGeom>
        </p:spPr>
      </p:pic>
      <p:pic>
        <p:nvPicPr>
          <p:cNvPr id="299" name="Picture 298">
            <a:extLst>
              <a:ext uri="{FF2B5EF4-FFF2-40B4-BE49-F238E27FC236}">
                <a16:creationId xmlns:a16="http://schemas.microsoft.com/office/drawing/2014/main" id="{73FE0359-1E23-4FBA-B7E4-B7D8781C4FD2}"/>
              </a:ext>
            </a:extLst>
          </p:cNvPr>
          <p:cNvPicPr>
            <a:picLocks noChangeAspect="1"/>
          </p:cNvPicPr>
          <p:nvPr/>
        </p:nvPicPr>
        <p:blipFill>
          <a:blip r:embed="rId18"/>
          <a:stretch>
            <a:fillRect/>
          </a:stretch>
        </p:blipFill>
        <p:spPr>
          <a:xfrm>
            <a:off x="8464499" y="43773564"/>
            <a:ext cx="7262439" cy="4219575"/>
          </a:xfrm>
          <a:prstGeom prst="rect">
            <a:avLst/>
          </a:prstGeom>
        </p:spPr>
      </p:pic>
      <p:sp>
        <p:nvSpPr>
          <p:cNvPr id="301" name="TextBox 300">
            <a:extLst>
              <a:ext uri="{FF2B5EF4-FFF2-40B4-BE49-F238E27FC236}">
                <a16:creationId xmlns:a16="http://schemas.microsoft.com/office/drawing/2014/main" id="{E126E018-86CD-446B-8B33-59D9382AB34C}"/>
              </a:ext>
            </a:extLst>
          </p:cNvPr>
          <p:cNvSpPr txBox="1"/>
          <p:nvPr/>
        </p:nvSpPr>
        <p:spPr>
          <a:xfrm>
            <a:off x="608031" y="22889707"/>
            <a:ext cx="15108700" cy="407035"/>
          </a:xfrm>
          <a:prstGeom prst="rect">
            <a:avLst/>
          </a:prstGeom>
          <a:noFill/>
        </p:spPr>
        <p:txBody>
          <a:bodyPr wrap="square">
            <a:spAutoFit/>
          </a:bodyPr>
          <a:lstStyle/>
          <a:p>
            <a:pPr marL="0" marR="0" algn="just">
              <a:lnSpc>
                <a:spcPct val="107000"/>
              </a:lnSpc>
              <a:spcBef>
                <a:spcPts val="0"/>
              </a:spcBef>
              <a:spcAft>
                <a:spcPts val="0"/>
              </a:spcAft>
            </a:pPr>
            <a:r>
              <a:rPr lang="en-US" sz="2000" dirty="0">
                <a:effectLst/>
                <a:latin typeface="Calibri" panose="020F0502020204030204" pitchFamily="34" charset="0"/>
                <a:ea typeface="DengXian" panose="02010600030101010101" pitchFamily="2" charset="-122"/>
                <a:cs typeface="Times New Roman" panose="02020603050405020304" pitchFamily="18" charset="0"/>
              </a:rPr>
              <a:t>Qualitative result:</a:t>
            </a:r>
          </a:p>
        </p:txBody>
      </p:sp>
      <p:sp>
        <p:nvSpPr>
          <p:cNvPr id="303" name="TextBox 302">
            <a:extLst>
              <a:ext uri="{FF2B5EF4-FFF2-40B4-BE49-F238E27FC236}">
                <a16:creationId xmlns:a16="http://schemas.microsoft.com/office/drawing/2014/main" id="{A30C93AE-DC82-4739-9729-A7B66695586A}"/>
              </a:ext>
            </a:extLst>
          </p:cNvPr>
          <p:cNvSpPr txBox="1"/>
          <p:nvPr/>
        </p:nvSpPr>
        <p:spPr>
          <a:xfrm>
            <a:off x="529623" y="39292129"/>
            <a:ext cx="15108700" cy="407035"/>
          </a:xfrm>
          <a:prstGeom prst="rect">
            <a:avLst/>
          </a:prstGeom>
          <a:noFill/>
        </p:spPr>
        <p:txBody>
          <a:bodyPr wrap="square">
            <a:spAutoFit/>
          </a:bodyPr>
          <a:lstStyle/>
          <a:p>
            <a:pPr marL="0" marR="0" algn="just">
              <a:lnSpc>
                <a:spcPct val="107000"/>
              </a:lnSpc>
              <a:spcBef>
                <a:spcPts val="0"/>
              </a:spcBef>
              <a:spcAft>
                <a:spcPts val="0"/>
              </a:spcAft>
            </a:pPr>
            <a:r>
              <a:rPr lang="en-US" sz="2000" dirty="0" err="1">
                <a:effectLst/>
                <a:latin typeface="Calibri" panose="020F0502020204030204" pitchFamily="34" charset="0"/>
                <a:ea typeface="DengXian" panose="02010600030101010101" pitchFamily="2" charset="-122"/>
                <a:cs typeface="Times New Roman" panose="02020603050405020304" pitchFamily="18" charset="0"/>
              </a:rPr>
              <a:t>Quatitative</a:t>
            </a:r>
            <a:r>
              <a:rPr lang="en-US" sz="2000" dirty="0">
                <a:effectLst/>
                <a:latin typeface="Calibri" panose="020F0502020204030204" pitchFamily="34" charset="0"/>
                <a:ea typeface="DengXian" panose="02010600030101010101" pitchFamily="2" charset="-122"/>
                <a:cs typeface="Times New Roman" panose="02020603050405020304" pitchFamily="18" charset="0"/>
              </a:rPr>
              <a:t> result:</a:t>
            </a:r>
          </a:p>
        </p:txBody>
      </p:sp>
      <p:pic>
        <p:nvPicPr>
          <p:cNvPr id="304" name="Content Placeholder 17" descr="A screenshot of a computer&#10;&#10;Description automatically generated">
            <a:extLst>
              <a:ext uri="{FF2B5EF4-FFF2-40B4-BE49-F238E27FC236}">
                <a16:creationId xmlns:a16="http://schemas.microsoft.com/office/drawing/2014/main" id="{4548C967-9D4F-47A0-A56E-14B4BD4C2A2E}"/>
              </a:ext>
            </a:extLst>
          </p:cNvPr>
          <p:cNvPicPr/>
          <p:nvPr/>
        </p:nvPicPr>
        <p:blipFill>
          <a:blip r:embed="rId19">
            <a:extLst>
              <a:ext uri="{28A0092B-C50C-407E-A947-70E740481C1C}">
                <a14:useLocalDpi xmlns:a14="http://schemas.microsoft.com/office/drawing/2010/main" val="0"/>
              </a:ext>
            </a:extLst>
          </a:blip>
          <a:stretch>
            <a:fillRect/>
          </a:stretch>
        </p:blipFill>
        <p:spPr>
          <a:xfrm>
            <a:off x="8480782" y="48188001"/>
            <a:ext cx="7438727" cy="2505298"/>
          </a:xfrm>
          <a:prstGeom prst="rect">
            <a:avLst/>
          </a:prstGeom>
        </p:spPr>
      </p:pic>
      <p:sp>
        <p:nvSpPr>
          <p:cNvPr id="306" name="TextBox 305">
            <a:extLst>
              <a:ext uri="{FF2B5EF4-FFF2-40B4-BE49-F238E27FC236}">
                <a16:creationId xmlns:a16="http://schemas.microsoft.com/office/drawing/2014/main" id="{7F105021-34EA-42AA-9AD2-0B52CD24912D}"/>
              </a:ext>
            </a:extLst>
          </p:cNvPr>
          <p:cNvSpPr txBox="1"/>
          <p:nvPr/>
        </p:nvSpPr>
        <p:spPr>
          <a:xfrm>
            <a:off x="10410912" y="50693299"/>
            <a:ext cx="3671026" cy="407035"/>
          </a:xfrm>
          <a:prstGeom prst="rect">
            <a:avLst/>
          </a:prstGeom>
          <a:noFill/>
        </p:spPr>
        <p:txBody>
          <a:bodyPr wrap="square">
            <a:spAutoFit/>
          </a:bodyPr>
          <a:lstStyle/>
          <a:p>
            <a:pPr marL="0" marR="0" algn="just">
              <a:lnSpc>
                <a:spcPct val="107000"/>
              </a:lnSpc>
              <a:spcBef>
                <a:spcPts val="0"/>
              </a:spcBef>
              <a:spcAft>
                <a:spcPts val="0"/>
              </a:spcAft>
            </a:pPr>
            <a:r>
              <a:rPr lang="en-US" sz="2000" dirty="0">
                <a:latin typeface="Calibri" panose="020F0502020204030204" pitchFamily="34" charset="0"/>
                <a:ea typeface="DengXian" panose="02010600030101010101" pitchFamily="2" charset="-122"/>
                <a:cs typeface="Times New Roman" panose="02020603050405020304" pitchFamily="18" charset="0"/>
              </a:rPr>
              <a:t>Cycle GAN Segmentation model</a:t>
            </a:r>
            <a:endParaRPr lang="en-US" sz="2000" dirty="0">
              <a:effectLst/>
              <a:latin typeface="Calibri" panose="020F050202020403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6214495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55</TotalTime>
  <Words>643</Words>
  <Application>Microsoft Office PowerPoint</Application>
  <PresentationFormat>Custom</PresentationFormat>
  <Paragraphs>23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DIỆP GIA  HÂN</dc:creator>
  <cp:lastModifiedBy>DIỆP GIA  HÂN</cp:lastModifiedBy>
  <cp:revision>57</cp:revision>
  <dcterms:created xsi:type="dcterms:W3CDTF">2020-10-23T23:39:29Z</dcterms:created>
  <dcterms:modified xsi:type="dcterms:W3CDTF">2020-10-24T00:34:43Z</dcterms:modified>
</cp:coreProperties>
</file>

<file path=docProps/thumbnail.jpeg>
</file>